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132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1CBEAA-F108-42B8-9CD3-5A41ADAB2D42}" type="datetimeFigureOut">
              <a:rPr lang="en-US" smtClean="0"/>
              <a:pPr/>
              <a:t>2/28/2013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0FB2EF-6C65-4203-97D1-ADA1A45F051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0FB2EF-6C65-4203-97D1-ADA1A45F0518}" type="slidenum">
              <a:rPr lang="en-US" smtClean="0"/>
              <a:pPr/>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2/28/2013</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SURVIVAL SKILLS AND FIRST AID</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FIRST AID</a:t>
            </a:r>
            <a:endParaRPr lang="en-US" dirty="0"/>
          </a:p>
        </p:txBody>
      </p:sp>
      <p:sp>
        <p:nvSpPr>
          <p:cNvPr id="3" name="Content Placeholder 2"/>
          <p:cNvSpPr>
            <a:spLocks noGrp="1"/>
          </p:cNvSpPr>
          <p:nvPr>
            <p:ph idx="1"/>
          </p:nvPr>
        </p:nvSpPr>
        <p:spPr/>
        <p:txBody>
          <a:bodyPr>
            <a:noAutofit/>
          </a:bodyPr>
          <a:lstStyle/>
          <a:p>
            <a:r>
              <a:rPr lang="en-US" sz="2000" dirty="0" smtClean="0">
                <a:latin typeface="Times New Roman" pitchFamily="18" charset="0"/>
                <a:cs typeface="Times New Roman" pitchFamily="18" charset="0"/>
              </a:rPr>
              <a:t>After rescuing, the victim has to be provided First Aid and every attempt has to be made to see to it that the condition of the victim doesn't deteriorate.</a:t>
            </a:r>
          </a:p>
          <a:p>
            <a:pPr>
              <a:buNone/>
            </a:pP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First Aid as "measures to be taken immediately after an accident not with an idea to cure but in order to prevent further harm being done".</a:t>
            </a: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Temporary arrangements need to be made for seating the injured and this can be done with the help of stretchers. With this the patient can be shifted to a short distance. Hand made stretchers and stretchers made from ropes can be used to shift the patient to a short distance.</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FIRST AID</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To preserve life</a:t>
            </a:r>
          </a:p>
          <a:p>
            <a:pPr>
              <a:buFont typeface="Wingdings" pitchFamily="2" charset="2"/>
              <a:buChar char="Ø"/>
            </a:pPr>
            <a:endParaRPr lang="en-US" dirty="0" smtClean="0"/>
          </a:p>
          <a:p>
            <a:pPr>
              <a:buNone/>
            </a:pPr>
            <a:endParaRPr lang="en-US" dirty="0" smtClean="0"/>
          </a:p>
          <a:p>
            <a:pPr>
              <a:buFont typeface="Wingdings" pitchFamily="2" charset="2"/>
              <a:buChar char="Ø"/>
            </a:pPr>
            <a:r>
              <a:rPr lang="en-US" dirty="0" smtClean="0"/>
              <a:t> To prevent the victim's condition from worsening</a:t>
            </a:r>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r>
              <a:rPr lang="en-US" dirty="0" smtClean="0"/>
              <a:t>To promote recovery</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FIRST AID</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t> To restore and maintain vital functions. The ABC of basic life support (Airway, Breathing, and Circulation) are always the first priority.</a:t>
            </a:r>
          </a:p>
          <a:p>
            <a:pPr>
              <a:buFont typeface="Wingdings" pitchFamily="2" charset="2"/>
              <a:buChar char="Ø"/>
            </a:pPr>
            <a:r>
              <a:rPr lang="en-US" dirty="0" smtClean="0"/>
              <a:t> Airway must be open so that air containing oxygen enters the body</a:t>
            </a:r>
          </a:p>
          <a:p>
            <a:pPr>
              <a:buFont typeface="Wingdings" pitchFamily="2" charset="2"/>
              <a:buChar char="Ø"/>
            </a:pPr>
            <a:r>
              <a:rPr lang="en-US" dirty="0" smtClean="0"/>
              <a:t> Breathing must take place so that oxygen passes through the lungs into the blood stream</a:t>
            </a:r>
          </a:p>
          <a:p>
            <a:pPr>
              <a:buFont typeface="Wingdings" pitchFamily="2" charset="2"/>
              <a:buChar char="Ø"/>
            </a:pPr>
            <a:r>
              <a:rPr lang="en-US" dirty="0" smtClean="0"/>
              <a:t>The heart must circulate the oxygen carrying blood</a:t>
            </a:r>
          </a:p>
          <a:p>
            <a:pPr>
              <a:buFont typeface="Wingdings" pitchFamily="2" charset="2"/>
              <a:buChar char="Ø"/>
            </a:pPr>
            <a:r>
              <a:rPr lang="en-US" dirty="0" smtClean="0"/>
              <a:t> To prevent further injury or deterioration</a:t>
            </a:r>
          </a:p>
          <a:p>
            <a:pPr>
              <a:buFont typeface="Wingdings" pitchFamily="2" charset="2"/>
              <a:buChar char="Ø"/>
            </a:pPr>
            <a:r>
              <a:rPr lang="en-US" dirty="0" smtClean="0"/>
              <a:t> To reassure the victim and make him or her as comfortable as possible</a:t>
            </a:r>
          </a:p>
          <a:p>
            <a:pPr>
              <a:buNone/>
            </a:pPr>
            <a:endParaRPr lang="en-US"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PLAN</a:t>
            </a:r>
            <a:endParaRPr lang="en-US" dirty="0"/>
          </a:p>
        </p:txBody>
      </p:sp>
      <p:sp>
        <p:nvSpPr>
          <p:cNvPr id="3" name="Content Placeholder 2"/>
          <p:cNvSpPr>
            <a:spLocks noGrp="1"/>
          </p:cNvSpPr>
          <p:nvPr>
            <p:ph idx="1"/>
          </p:nvPr>
        </p:nvSpPr>
        <p:spPr/>
        <p:txBody>
          <a:bodyPr>
            <a:normAutofit fontScale="25000" lnSpcReduction="20000"/>
          </a:bodyPr>
          <a:lstStyle/>
          <a:p>
            <a:pPr>
              <a:buNone/>
            </a:pPr>
            <a:endParaRPr lang="en-US" b="1" dirty="0" smtClean="0"/>
          </a:p>
          <a:p>
            <a:r>
              <a:rPr lang="en-US" sz="5600" dirty="0" smtClean="0">
                <a:latin typeface="Times New Roman" pitchFamily="18" charset="0"/>
                <a:cs typeface="Times New Roman" pitchFamily="18" charset="0"/>
              </a:rPr>
              <a:t>It is a vital aid to the first aider in assessing whether the victim has any life-threatening conditions and if any immediate first aid is necessary.</a:t>
            </a:r>
          </a:p>
          <a:p>
            <a:r>
              <a:rPr lang="en-US" sz="5600" dirty="0" smtClean="0">
                <a:latin typeface="Times New Roman" pitchFamily="18" charset="0"/>
                <a:cs typeface="Times New Roman" pitchFamily="18" charset="0"/>
              </a:rPr>
              <a:t>They are 'DRABC'</a:t>
            </a:r>
          </a:p>
          <a:p>
            <a:pPr>
              <a:buFont typeface="Wingdings" pitchFamily="2" charset="2"/>
              <a:buChar char="Ø"/>
            </a:pPr>
            <a:r>
              <a:rPr lang="en-US" sz="5600" dirty="0" smtClean="0">
                <a:latin typeface="Times New Roman" pitchFamily="18" charset="0"/>
                <a:cs typeface="Times New Roman" pitchFamily="18" charset="0"/>
              </a:rPr>
              <a:t>D - Check for DANGER</a:t>
            </a:r>
          </a:p>
          <a:p>
            <a:r>
              <a:rPr lang="en-US" sz="5600" dirty="0" smtClean="0">
                <a:latin typeface="Times New Roman" pitchFamily="18" charset="0"/>
                <a:cs typeface="Times New Roman" pitchFamily="18" charset="0"/>
              </a:rPr>
              <a:t> To you</a:t>
            </a:r>
          </a:p>
          <a:p>
            <a:r>
              <a:rPr lang="en-US" sz="5600" dirty="0" smtClean="0">
                <a:latin typeface="Times New Roman" pitchFamily="18" charset="0"/>
                <a:cs typeface="Times New Roman" pitchFamily="18" charset="0"/>
              </a:rPr>
              <a:t>To others</a:t>
            </a:r>
          </a:p>
          <a:p>
            <a:r>
              <a:rPr lang="en-US" sz="5600" dirty="0" smtClean="0">
                <a:latin typeface="Times New Roman" pitchFamily="18" charset="0"/>
                <a:cs typeface="Times New Roman" pitchFamily="18" charset="0"/>
              </a:rPr>
              <a:t>To victim</a:t>
            </a:r>
          </a:p>
          <a:p>
            <a:pPr>
              <a:buFont typeface="Wingdings" pitchFamily="2" charset="2"/>
              <a:buChar char="Ø"/>
            </a:pPr>
            <a:r>
              <a:rPr lang="en-US" sz="5600" dirty="0" smtClean="0">
                <a:latin typeface="Times New Roman" pitchFamily="18" charset="0"/>
                <a:cs typeface="Times New Roman" pitchFamily="18" charset="0"/>
              </a:rPr>
              <a:t>R - Check RESPONSE</a:t>
            </a:r>
          </a:p>
          <a:p>
            <a:r>
              <a:rPr lang="en-US" sz="5600" dirty="0" smtClean="0">
                <a:latin typeface="Times New Roman" pitchFamily="18" charset="0"/>
                <a:cs typeface="Times New Roman" pitchFamily="18" charset="0"/>
              </a:rPr>
              <a:t> Is victim conscious?</a:t>
            </a:r>
          </a:p>
          <a:p>
            <a:r>
              <a:rPr lang="en-US" sz="5600" dirty="0" smtClean="0">
                <a:latin typeface="Times New Roman" pitchFamily="18" charset="0"/>
                <a:cs typeface="Times New Roman" pitchFamily="18" charset="0"/>
              </a:rPr>
              <a:t>Is victim unconscious?</a:t>
            </a:r>
          </a:p>
          <a:p>
            <a:pPr>
              <a:buFont typeface="Wingdings" pitchFamily="2" charset="2"/>
              <a:buChar char="Ø"/>
            </a:pPr>
            <a:r>
              <a:rPr lang="en-US" sz="5600" dirty="0" smtClean="0">
                <a:latin typeface="Times New Roman" pitchFamily="18" charset="0"/>
                <a:cs typeface="Times New Roman" pitchFamily="18" charset="0"/>
              </a:rPr>
              <a:t>A - Check AIRWAY</a:t>
            </a:r>
          </a:p>
          <a:p>
            <a:r>
              <a:rPr lang="en-US" sz="5600" dirty="0" smtClean="0">
                <a:latin typeface="Times New Roman" pitchFamily="18" charset="0"/>
                <a:cs typeface="Times New Roman" pitchFamily="18" charset="0"/>
              </a:rPr>
              <a:t> Is airway clear of objects?</a:t>
            </a:r>
          </a:p>
          <a:p>
            <a:r>
              <a:rPr lang="en-US" sz="5600" dirty="0" smtClean="0">
                <a:latin typeface="Times New Roman" pitchFamily="18" charset="0"/>
                <a:cs typeface="Times New Roman" pitchFamily="18" charset="0"/>
              </a:rPr>
              <a:t> Is airway open?</a:t>
            </a:r>
          </a:p>
          <a:p>
            <a:pPr>
              <a:buFont typeface="Wingdings" pitchFamily="2" charset="2"/>
              <a:buChar char="Ø"/>
            </a:pPr>
            <a:r>
              <a:rPr lang="en-US" sz="5600" dirty="0" smtClean="0">
                <a:latin typeface="Times New Roman" pitchFamily="18" charset="0"/>
                <a:cs typeface="Times New Roman" pitchFamily="18" charset="0"/>
              </a:rPr>
              <a:t>B - Check for BREATHING</a:t>
            </a:r>
          </a:p>
          <a:p>
            <a:r>
              <a:rPr lang="en-US" sz="5600" dirty="0" smtClean="0">
                <a:latin typeface="Times New Roman" pitchFamily="18" charset="0"/>
                <a:cs typeface="Times New Roman" pitchFamily="18" charset="0"/>
              </a:rPr>
              <a:t>Is chest rising and falling?</a:t>
            </a:r>
          </a:p>
          <a:p>
            <a:r>
              <a:rPr lang="en-US" sz="5600" dirty="0" smtClean="0">
                <a:latin typeface="Times New Roman" pitchFamily="18" charset="0"/>
                <a:cs typeface="Times New Roman" pitchFamily="18" charset="0"/>
              </a:rPr>
              <a:t>Can you hear victim's breathing?</a:t>
            </a:r>
          </a:p>
          <a:p>
            <a:r>
              <a:rPr lang="en-US" sz="5600" dirty="0" smtClean="0">
                <a:latin typeface="Times New Roman" pitchFamily="18" charset="0"/>
                <a:cs typeface="Times New Roman" pitchFamily="18" charset="0"/>
              </a:rPr>
              <a:t>Can you feel the breath on your cheek?</a:t>
            </a:r>
          </a:p>
          <a:p>
            <a:pPr>
              <a:buFont typeface="Wingdings" pitchFamily="2" charset="2"/>
              <a:buChar char="Ø"/>
            </a:pPr>
            <a:r>
              <a:rPr lang="en-US" sz="5600" dirty="0" smtClean="0">
                <a:latin typeface="Times New Roman" pitchFamily="18" charset="0"/>
                <a:cs typeface="Times New Roman" pitchFamily="18" charset="0"/>
              </a:rPr>
              <a:t>C - Check for CIRCULATION</a:t>
            </a:r>
          </a:p>
          <a:p>
            <a:r>
              <a:rPr lang="en-US" sz="5600" dirty="0" smtClean="0">
                <a:latin typeface="Times New Roman" pitchFamily="18" charset="0"/>
                <a:cs typeface="Times New Roman" pitchFamily="18" charset="0"/>
              </a:rPr>
              <a:t> Can you feel a pulse?</a:t>
            </a:r>
          </a:p>
          <a:p>
            <a:r>
              <a:rPr lang="en-US" sz="5600" dirty="0" smtClean="0">
                <a:latin typeface="Times New Roman" pitchFamily="18" charset="0"/>
                <a:cs typeface="Times New Roman" pitchFamily="18" charset="0"/>
              </a:rPr>
              <a:t>Can you see any obvious signs of life?</a:t>
            </a:r>
            <a:endParaRPr lang="en-US" sz="5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FAINTING OR LOSING CONSCIOUSNESS</a:t>
            </a:r>
            <a:endParaRPr lang="en-US" dirty="0"/>
          </a:p>
        </p:txBody>
      </p:sp>
      <p:sp>
        <p:nvSpPr>
          <p:cNvPr id="3" name="Content Placeholder 2"/>
          <p:cNvSpPr>
            <a:spLocks noGrp="1"/>
          </p:cNvSpPr>
          <p:nvPr>
            <p:ph idx="1"/>
          </p:nvPr>
        </p:nvSpPr>
        <p:spPr>
          <a:xfrm>
            <a:off x="457200" y="1935480"/>
            <a:ext cx="8153400" cy="4617720"/>
          </a:xfrm>
        </p:spPr>
        <p:txBody>
          <a:bodyPr>
            <a:noAutofit/>
          </a:bodyPr>
          <a:lstStyle/>
          <a:p>
            <a:r>
              <a:rPr lang="en-US" sz="2000" dirty="0" smtClean="0">
                <a:latin typeface="Times New Roman" pitchFamily="18" charset="0"/>
                <a:cs typeface="Times New Roman" pitchFamily="18" charset="0"/>
              </a:rPr>
              <a:t>It is a brief loss of consciousness and is the result of an interference with the function of the brain.</a:t>
            </a:r>
          </a:p>
          <a:p>
            <a:r>
              <a:rPr lang="en-US" sz="2000" dirty="0" smtClean="0">
                <a:latin typeface="Times New Roman" pitchFamily="18" charset="0"/>
                <a:cs typeface="Times New Roman" pitchFamily="18" charset="0"/>
              </a:rPr>
              <a:t>There are many causes of unconsciousness, the most common of which are: fainting, head injury, epilepsy, stroke, poisoning, diabetes and conditions associated with lack of oxygen. If you have seen a person fainting then:</a:t>
            </a:r>
          </a:p>
          <a:p>
            <a:pPr>
              <a:buNone/>
            </a:pPr>
            <a:r>
              <a:rPr lang="en-US" sz="2000" dirty="0" smtClean="0">
                <a:latin typeface="Times New Roman" pitchFamily="18" charset="0"/>
                <a:cs typeface="Times New Roman" pitchFamily="18" charset="0"/>
              </a:rPr>
              <a:t>Do’s</a:t>
            </a:r>
          </a:p>
          <a:p>
            <a:pPr>
              <a:buFont typeface="Wingdings" pitchFamily="2" charset="2"/>
              <a:buChar char="Ø"/>
            </a:pPr>
            <a:r>
              <a:rPr lang="en-US" sz="2000" dirty="0" smtClean="0">
                <a:latin typeface="Times New Roman" pitchFamily="18" charset="0"/>
                <a:cs typeface="Times New Roman" pitchFamily="18" charset="0"/>
              </a:rPr>
              <a:t>Catch the person before he/she falls</a:t>
            </a:r>
          </a:p>
          <a:p>
            <a:pPr>
              <a:buFont typeface="Wingdings" pitchFamily="2" charset="2"/>
              <a:buChar char="Ø"/>
            </a:pPr>
            <a:r>
              <a:rPr lang="en-US" sz="2000" dirty="0" smtClean="0">
                <a:latin typeface="Times New Roman" pitchFamily="18" charset="0"/>
                <a:cs typeface="Times New Roman" pitchFamily="18" charset="0"/>
              </a:rPr>
              <a:t>Pinch the person and see if she moves or opens her eyes</a:t>
            </a:r>
          </a:p>
          <a:p>
            <a:pPr>
              <a:buFont typeface="Wingdings" pitchFamily="2" charset="2"/>
              <a:buChar char="Ø"/>
            </a:pPr>
            <a:r>
              <a:rPr lang="en-US" sz="2000" dirty="0" smtClean="0">
                <a:latin typeface="Times New Roman" pitchFamily="18" charset="0"/>
                <a:cs typeface="Times New Roman" pitchFamily="18" charset="0"/>
              </a:rPr>
              <a:t>Examine the injuries and causes of unconsciousness</a:t>
            </a:r>
          </a:p>
          <a:p>
            <a:pPr>
              <a:buFont typeface="Wingdings" pitchFamily="2" charset="2"/>
              <a:buChar char="Ø"/>
            </a:pPr>
            <a:r>
              <a:rPr lang="en-US" sz="2000" dirty="0" smtClean="0">
                <a:latin typeface="Times New Roman" pitchFamily="18" charset="0"/>
                <a:cs typeface="Times New Roman" pitchFamily="18" charset="0"/>
              </a:rPr>
              <a:t>Tilt head back and keep arms at right angle to body</a:t>
            </a:r>
          </a:p>
          <a:p>
            <a:pPr>
              <a:buFont typeface="Wingdings" pitchFamily="2" charset="2"/>
              <a:buChar char="Ø"/>
            </a:pPr>
            <a:r>
              <a:rPr lang="en-US" sz="2000" dirty="0" smtClean="0">
                <a:latin typeface="Times New Roman" pitchFamily="18" charset="0"/>
                <a:cs typeface="Times New Roman" pitchFamily="18" charset="0"/>
              </a:rPr>
              <a:t> Raise the legs 8 – 12 inches. This promotes blood flow to the brain.</a:t>
            </a:r>
          </a:p>
          <a:p>
            <a:pPr>
              <a:buFont typeface="Wingdings" pitchFamily="2" charset="2"/>
              <a:buChar char="Ø"/>
            </a:pPr>
            <a:r>
              <a:rPr lang="en-US" sz="2000" dirty="0" smtClean="0">
                <a:latin typeface="Times New Roman" pitchFamily="18" charset="0"/>
                <a:cs typeface="Times New Roman" pitchFamily="18" charset="0"/>
              </a:rPr>
              <a:t>Loosen any tight clothing</a:t>
            </a:r>
          </a:p>
          <a:p>
            <a:pPr>
              <a:buFont typeface="Wingdings" pitchFamily="2" charset="2"/>
              <a:buChar char="Ø"/>
            </a:pPr>
            <a:r>
              <a:rPr lang="en-US" sz="2000" dirty="0" smtClean="0">
                <a:latin typeface="Times New Roman" pitchFamily="18" charset="0"/>
                <a:cs typeface="Times New Roman" pitchFamily="18" charset="0"/>
              </a:rPr>
              <a:t> Keep the victim warm if it is cold outside</a:t>
            </a:r>
          </a:p>
          <a:p>
            <a:pPr>
              <a:buNone/>
            </a:pP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Don’ts</a:t>
            </a:r>
          </a:p>
          <a:p>
            <a:pPr>
              <a:buFont typeface="Wingdings" pitchFamily="2" charset="2"/>
              <a:buChar char="Ø"/>
            </a:pPr>
            <a:r>
              <a:rPr lang="en-US" dirty="0" smtClean="0"/>
              <a:t> </a:t>
            </a:r>
            <a:r>
              <a:rPr lang="en-US" i="1" dirty="0" smtClean="0"/>
              <a:t>Don’t give the patient anything to eat or drink</a:t>
            </a:r>
          </a:p>
          <a:p>
            <a:pPr>
              <a:buNone/>
            </a:pPr>
            <a:endParaRPr lang="en-US" i="1" dirty="0" smtClean="0"/>
          </a:p>
          <a:p>
            <a:pPr>
              <a:buFont typeface="Wingdings" pitchFamily="2" charset="2"/>
              <a:buChar char="Ø"/>
            </a:pPr>
            <a:r>
              <a:rPr lang="en-US" i="1" dirty="0" smtClean="0"/>
              <a:t>Don’t allow the person who has just fainted to get up until the victim is fully conscious</a:t>
            </a:r>
          </a:p>
          <a:p>
            <a:pPr>
              <a:buNone/>
            </a:pPr>
            <a:endParaRPr lang="en-US" i="1" dirty="0" smtClean="0"/>
          </a:p>
          <a:p>
            <a:pPr>
              <a:buFont typeface="Wingdings" pitchFamily="2" charset="2"/>
              <a:buChar char="Ø"/>
            </a:pPr>
            <a:r>
              <a:rPr lang="en-US" dirty="0" smtClean="0"/>
              <a:t> </a:t>
            </a:r>
            <a:r>
              <a:rPr lang="en-US" i="1" dirty="0" smtClean="0"/>
              <a:t>If the area is warm, don’t crowd around the victim</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BURN</a:t>
            </a:r>
            <a:endParaRPr lang="en-US" dirty="0"/>
          </a:p>
        </p:txBody>
      </p:sp>
      <p:sp>
        <p:nvSpPr>
          <p:cNvPr id="3" name="Content Placeholder 2"/>
          <p:cNvSpPr>
            <a:spLocks noGrp="1"/>
          </p:cNvSpPr>
          <p:nvPr>
            <p:ph idx="1"/>
          </p:nvPr>
        </p:nvSpPr>
        <p:spPr>
          <a:xfrm>
            <a:off x="457200" y="1935480"/>
            <a:ext cx="8305800" cy="4617720"/>
          </a:xfrm>
        </p:spPr>
        <p:txBody>
          <a:bodyPr>
            <a:normAutofit fontScale="25000" lnSpcReduction="20000"/>
          </a:bodyPr>
          <a:lstStyle/>
          <a:p>
            <a:pPr>
              <a:buNone/>
            </a:pPr>
            <a:endParaRPr lang="en-US" b="1" dirty="0" smtClean="0"/>
          </a:p>
          <a:p>
            <a:r>
              <a:rPr lang="en-US" sz="8600" dirty="0" smtClean="0">
                <a:latin typeface="Times New Roman" pitchFamily="18" charset="0"/>
                <a:cs typeface="Times New Roman" pitchFamily="18" charset="0"/>
              </a:rPr>
              <a:t>A burn is damage to the skin caused by contact with dry heat. It may be caused by fire, flames, steam, hot liquids, hot metal, sunlight, electricity or chemicals.</a:t>
            </a:r>
          </a:p>
          <a:p>
            <a:r>
              <a:rPr lang="en-US" sz="8600" dirty="0" smtClean="0">
                <a:latin typeface="Times New Roman" pitchFamily="18" charset="0"/>
                <a:cs typeface="Times New Roman" pitchFamily="18" charset="0"/>
              </a:rPr>
              <a:t>The degree of burn varies:</a:t>
            </a:r>
          </a:p>
          <a:p>
            <a:pPr>
              <a:buFont typeface="Wingdings" pitchFamily="2" charset="2"/>
              <a:buChar char="Ø"/>
            </a:pPr>
            <a:r>
              <a:rPr lang="en-US" sz="8600" dirty="0" smtClean="0">
                <a:latin typeface="Times New Roman" pitchFamily="18" charset="0"/>
                <a:cs typeface="Times New Roman" pitchFamily="18" charset="0"/>
              </a:rPr>
              <a:t> First Degree (Superficial) - Involves only top layer of the skin and is red and dry and the burn is generally painful. The area may swell. Most burns are first degree burns.</a:t>
            </a:r>
          </a:p>
          <a:p>
            <a:pPr>
              <a:buFont typeface="Wingdings" pitchFamily="2" charset="2"/>
              <a:buChar char="Ø"/>
            </a:pPr>
            <a:r>
              <a:rPr lang="en-US" sz="8600" dirty="0" smtClean="0">
                <a:latin typeface="Times New Roman" pitchFamily="18" charset="0"/>
                <a:cs typeface="Times New Roman" pitchFamily="18" charset="0"/>
              </a:rPr>
              <a:t>Second degree (Partial - Thickness) - Involves both the epidermis and dermis. The area is red and blisters may open and weep fluid, making the skin appear wet. These types of burns are usually painful and the area often swells.</a:t>
            </a:r>
          </a:p>
          <a:p>
            <a:pPr>
              <a:buFont typeface="Wingdings" pitchFamily="2" charset="2"/>
              <a:buChar char="Ø"/>
            </a:pPr>
            <a:r>
              <a:rPr lang="en-US" sz="8600" dirty="0" smtClean="0">
                <a:latin typeface="Times New Roman" pitchFamily="18" charset="0"/>
                <a:cs typeface="Times New Roman" pitchFamily="18" charset="0"/>
              </a:rPr>
              <a:t>Third Degree (Full Thickness) - Destroys both the layers of the skin with muscles, bones, blood vessels and nerves. These burns may look brown or charred with tissues underneath sometimes appearing white.</a:t>
            </a:r>
          </a:p>
          <a:p>
            <a:endParaRPr lang="en-US" sz="8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sz="2800" b="1" dirty="0" smtClean="0">
                <a:latin typeface="Times New Roman" pitchFamily="18" charset="0"/>
                <a:cs typeface="Times New Roman" pitchFamily="18" charset="0"/>
              </a:rPr>
              <a:t>Do’s</a:t>
            </a:r>
          </a:p>
          <a:p>
            <a:pPr>
              <a:buFont typeface="Wingdings" pitchFamily="2" charset="2"/>
              <a:buChar char="Ø"/>
            </a:pPr>
            <a:r>
              <a:rPr lang="en-US" sz="2800" dirty="0" smtClean="0">
                <a:latin typeface="Times New Roman" pitchFamily="18" charset="0"/>
                <a:cs typeface="Times New Roman" pitchFamily="18" charset="0"/>
              </a:rPr>
              <a:t> Immediately immerse the burnt area in cool water or by applying clothes soaked in cool water.</a:t>
            </a:r>
          </a:p>
          <a:p>
            <a:pPr>
              <a:buFont typeface="Wingdings" pitchFamily="2" charset="2"/>
              <a:buChar char="Ø"/>
            </a:pPr>
            <a:r>
              <a:rPr lang="en-US" sz="2800" dirty="0" smtClean="0">
                <a:latin typeface="Times New Roman" pitchFamily="18" charset="0"/>
                <a:cs typeface="Times New Roman" pitchFamily="18" charset="0"/>
              </a:rPr>
              <a:t> Remove jewellery and constrictive clothing before swelling or blisters occurs.</a:t>
            </a:r>
          </a:p>
          <a:p>
            <a:pPr>
              <a:buFont typeface="Wingdings" pitchFamily="2" charset="2"/>
              <a:buChar char="Ø"/>
            </a:pPr>
            <a:r>
              <a:rPr lang="en-US" sz="2800" dirty="0" smtClean="0">
                <a:latin typeface="Times New Roman" pitchFamily="18" charset="0"/>
                <a:cs typeface="Times New Roman" pitchFamily="18" charset="0"/>
              </a:rPr>
              <a:t> Cover the area with a dry, sterile dressing and not cotton or other fluffy material.</a:t>
            </a:r>
          </a:p>
          <a:p>
            <a:pPr>
              <a:buFont typeface="Wingdings" pitchFamily="2" charset="2"/>
              <a:buChar char="Ø"/>
            </a:pPr>
            <a:r>
              <a:rPr lang="en-US" sz="2800" dirty="0" smtClean="0">
                <a:latin typeface="Times New Roman" pitchFamily="18" charset="0"/>
                <a:cs typeface="Times New Roman" pitchFamily="18" charset="0"/>
              </a:rPr>
              <a:t> Drop, Cover and Roll if caught fire or cover the person with a blanket immediately</a:t>
            </a:r>
          </a:p>
          <a:p>
            <a:r>
              <a:rPr lang="en-US" sz="2800" b="1" dirty="0" smtClean="0">
                <a:latin typeface="Times New Roman" pitchFamily="18" charset="0"/>
                <a:cs typeface="Times New Roman" pitchFamily="18" charset="0"/>
              </a:rPr>
              <a:t>Don’ts</a:t>
            </a:r>
          </a:p>
          <a:p>
            <a:pPr>
              <a:buFont typeface="Wingdings" pitchFamily="2" charset="2"/>
              <a:buChar char="Ø"/>
            </a:pPr>
            <a:r>
              <a:rPr lang="en-US" sz="2800" dirty="0" smtClean="0">
                <a:latin typeface="Times New Roman" pitchFamily="18" charset="0"/>
                <a:cs typeface="Times New Roman" pitchFamily="18" charset="0"/>
              </a:rPr>
              <a:t> Don’t place a burn under extreme water pressure</a:t>
            </a:r>
          </a:p>
          <a:p>
            <a:pPr>
              <a:buFont typeface="Wingdings" pitchFamily="2" charset="2"/>
              <a:buChar char="Ø"/>
            </a:pPr>
            <a:r>
              <a:rPr lang="en-US" sz="2800" dirty="0" smtClean="0">
                <a:latin typeface="Times New Roman" pitchFamily="18" charset="0"/>
                <a:cs typeface="Times New Roman" pitchFamily="18" charset="0"/>
              </a:rPr>
              <a:t> Don’t remove the cloth that is stuck to the burnt area.</a:t>
            </a:r>
          </a:p>
          <a:p>
            <a:pPr>
              <a:buFont typeface="Wingdings" pitchFamily="2" charset="2"/>
              <a:buChar char="Ø"/>
            </a:pPr>
            <a:r>
              <a:rPr lang="en-US" sz="2800" dirty="0" smtClean="0">
                <a:latin typeface="Times New Roman" pitchFamily="18" charset="0"/>
                <a:cs typeface="Times New Roman" pitchFamily="18" charset="0"/>
              </a:rPr>
              <a:t> Don’t apply butter ointment, oil, ice in the area affected</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In a post disaster scenario Search and Rescue has always played a major role in disaster management. </a:t>
            </a:r>
          </a:p>
          <a:p>
            <a:pPr>
              <a:buNone/>
            </a:pPr>
            <a:endParaRPr lang="en-US" dirty="0" smtClean="0"/>
          </a:p>
          <a:p>
            <a:r>
              <a:rPr lang="en-US" dirty="0" smtClean="0"/>
              <a:t>It is on the strength, capability and effectiveness of the</a:t>
            </a:r>
          </a:p>
          <a:p>
            <a:pPr>
              <a:buNone/>
            </a:pPr>
            <a:r>
              <a:rPr lang="en-US" dirty="0" smtClean="0"/>
              <a:t>search and rescue team that more of human lives could saved.</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SEARCH AND RESCUE</a:t>
            </a:r>
            <a:endParaRPr lang="en-US" dirty="0"/>
          </a:p>
        </p:txBody>
      </p:sp>
      <p:sp>
        <p:nvSpPr>
          <p:cNvPr id="3" name="Content Placeholder 2"/>
          <p:cNvSpPr>
            <a:spLocks noGrp="1"/>
          </p:cNvSpPr>
          <p:nvPr>
            <p:ph idx="1"/>
          </p:nvPr>
        </p:nvSpPr>
        <p:spPr/>
        <p:txBody>
          <a:bodyPr>
            <a:normAutofit fontScale="85000" lnSpcReduction="10000"/>
          </a:bodyPr>
          <a:lstStyle/>
          <a:p>
            <a:r>
              <a:rPr lang="en-US" sz="2800" dirty="0" smtClean="0">
                <a:latin typeface="Times New Roman" pitchFamily="18" charset="0"/>
                <a:cs typeface="Times New Roman" pitchFamily="18" charset="0"/>
              </a:rPr>
              <a:t>It is a technical activity rendered by an individual or a group of specially trained personnel, who rescue and attend to the casualties under adverse conditions, where life is at threat.</a:t>
            </a:r>
          </a:p>
          <a:p>
            <a:r>
              <a:rPr lang="en-US" sz="2800" dirty="0" smtClean="0">
                <a:latin typeface="Times New Roman" pitchFamily="18" charset="0"/>
                <a:cs typeface="Times New Roman" pitchFamily="18" charset="0"/>
              </a:rPr>
              <a:t>Search and rescue is organized in close cooperation with the community and in a team approach. It is undertaken in two manners:</a:t>
            </a:r>
          </a:p>
          <a:p>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Community as Local Rescuers: </a:t>
            </a:r>
            <a:r>
              <a:rPr lang="en-US" sz="2800" dirty="0" smtClean="0">
                <a:latin typeface="Times New Roman" pitchFamily="18" charset="0"/>
                <a:cs typeface="Times New Roman" pitchFamily="18" charset="0"/>
              </a:rPr>
              <a:t>With adequate safety measures, rescue activities are taken up immediately by the community after any disaster.</a:t>
            </a:r>
          </a:p>
          <a:p>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Outside Community Resources: </a:t>
            </a:r>
            <a:r>
              <a:rPr lang="en-US" sz="2800" dirty="0" smtClean="0">
                <a:latin typeface="Times New Roman" pitchFamily="18" charset="0"/>
                <a:cs typeface="Times New Roman" pitchFamily="18" charset="0"/>
              </a:rPr>
              <a:t>Circumstances where the situation is grave and the local rescuers do not have required skills and equipments then specialist assistance from outside the community is required.</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8763000" cy="1447800"/>
          </a:xfrm>
        </p:spPr>
        <p:txBody>
          <a:bodyPr>
            <a:noAutofit/>
          </a:bodyPr>
          <a:lstStyle/>
          <a:p>
            <a:r>
              <a:rPr lang="en-US" sz="4800" dirty="0" smtClean="0"/>
              <a:t>OBJECTIVES OF SEARCH AND RESCUE TEAM</a:t>
            </a:r>
            <a:endParaRPr lang="en-US" sz="4800"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latin typeface="Times New Roman" pitchFamily="18" charset="0"/>
                <a:cs typeface="Times New Roman" pitchFamily="18" charset="0"/>
              </a:rPr>
              <a:t>Rescue the survivors trapped under the debris, from the damaged buildings or from a cyclonic storm surge.</a:t>
            </a:r>
          </a:p>
          <a:p>
            <a:pPr>
              <a:buFont typeface="Wingdings" pitchFamily="2" charset="2"/>
              <a:buChar char="Ø"/>
            </a:pPr>
            <a:r>
              <a:rPr lang="en-US" dirty="0" smtClean="0">
                <a:latin typeface="Times New Roman" pitchFamily="18" charset="0"/>
                <a:cs typeface="Times New Roman" pitchFamily="18" charset="0"/>
              </a:rPr>
              <a:t> Provide First Aid services to the trapped survivors and to dispatch them for medical care.</a:t>
            </a:r>
          </a:p>
          <a:p>
            <a:pPr>
              <a:buFont typeface="Wingdings" pitchFamily="2" charset="2"/>
              <a:buChar char="Ø"/>
            </a:pPr>
            <a:r>
              <a:rPr lang="en-US" dirty="0" smtClean="0">
                <a:latin typeface="Times New Roman" pitchFamily="18" charset="0"/>
                <a:cs typeface="Times New Roman" pitchFamily="18" charset="0"/>
              </a:rPr>
              <a:t>Take immediate necessary actions, as for temporary support and protection to endangered collapsed buildings to structures.</a:t>
            </a:r>
          </a:p>
          <a:p>
            <a:pPr>
              <a:buFont typeface="Wingdings" pitchFamily="2" charset="2"/>
              <a:buChar char="Ø"/>
            </a:pPr>
            <a:r>
              <a:rPr lang="en-US" dirty="0" smtClean="0">
                <a:latin typeface="Times New Roman" pitchFamily="18" charset="0"/>
                <a:cs typeface="Times New Roman" pitchFamily="18" charset="0"/>
              </a:rPr>
              <a:t> Hand-over, recover and dispose-off the bodies of the deceased.</a:t>
            </a:r>
          </a:p>
          <a:p>
            <a:pPr>
              <a:buFont typeface="Wingdings" pitchFamily="2" charset="2"/>
              <a:buChar char="Ø"/>
            </a:pPr>
            <a:r>
              <a:rPr lang="en-US" dirty="0" smtClean="0">
                <a:latin typeface="Times New Roman" pitchFamily="18" charset="0"/>
                <a:cs typeface="Times New Roman" pitchFamily="18" charset="0"/>
              </a:rPr>
              <a:t> Train, demonstrate and raise awareness on how to use the local materials for rescuing the community people.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COMPOSITION</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latin typeface="Times New Roman" pitchFamily="18" charset="0"/>
                <a:cs typeface="Times New Roman" pitchFamily="18" charset="0"/>
              </a:rPr>
              <a:t>Honest, emotionally sound, professionally decisive, volunteers male and female, having good physical condition, with demonstrated capacity and willingness to work in an emergency, could constitute a rescue team.</a:t>
            </a:r>
          </a:p>
          <a:p>
            <a:pPr>
              <a:buFont typeface="Wingdings" pitchFamily="2" charset="2"/>
              <a:buChar char="Ø"/>
            </a:pPr>
            <a:r>
              <a:rPr lang="en-US" dirty="0" smtClean="0">
                <a:latin typeface="Times New Roman" pitchFamily="18" charset="0"/>
                <a:cs typeface="Times New Roman" pitchFamily="18" charset="0"/>
              </a:rPr>
              <a:t>Volunteers, of both sex, above the age of 18 years with a minimum education level (reading and writing the local language) can be a part of the search and rescue team.</a:t>
            </a:r>
          </a:p>
          <a:p>
            <a:pPr>
              <a:buFont typeface="Wingdings" pitchFamily="2" charset="2"/>
              <a:buChar char="Ø"/>
            </a:pPr>
            <a:r>
              <a:rPr lang="en-US" dirty="0" smtClean="0">
                <a:latin typeface="Times New Roman" pitchFamily="18" charset="0"/>
                <a:cs typeface="Times New Roman" pitchFamily="18" charset="0"/>
              </a:rPr>
              <a:t>Preference would be given to ex-military or army personnels.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RESCUE OPERATION</a:t>
            </a:r>
            <a:endParaRPr lang="en-US" dirty="0"/>
          </a:p>
        </p:txBody>
      </p:sp>
      <p:sp>
        <p:nvSpPr>
          <p:cNvPr id="3" name="Content Placeholder 2"/>
          <p:cNvSpPr>
            <a:spLocks noGrp="1"/>
          </p:cNvSpPr>
          <p:nvPr>
            <p:ph idx="1"/>
          </p:nvPr>
        </p:nvSpPr>
        <p:spPr/>
        <p:txBody>
          <a:bodyPr>
            <a:normAutofit/>
          </a:bodyPr>
          <a:lstStyle/>
          <a:p>
            <a:r>
              <a:rPr lang="en-US" sz="2000" dirty="0" smtClean="0">
                <a:latin typeface="Times New Roman" pitchFamily="18" charset="0"/>
                <a:cs typeface="Times New Roman" pitchFamily="18" charset="0"/>
              </a:rPr>
              <a:t>It is based on the following specifications:</a:t>
            </a:r>
          </a:p>
          <a:p>
            <a:pPr>
              <a:buNone/>
            </a:pPr>
            <a:r>
              <a:rPr lang="en-US" sz="2000" dirty="0" smtClean="0">
                <a:latin typeface="Times New Roman" pitchFamily="18" charset="0"/>
                <a:cs typeface="Times New Roman" pitchFamily="18" charset="0"/>
              </a:rPr>
              <a:t>(a) Manpower (b) Equipment (c) Method</a:t>
            </a:r>
          </a:p>
          <a:p>
            <a:pPr>
              <a:buFont typeface="Wingdings" pitchFamily="2" charset="2"/>
              <a:buChar char="Ø"/>
            </a:pPr>
            <a:r>
              <a:rPr lang="en-US" sz="2000" dirty="0" smtClean="0">
                <a:latin typeface="Times New Roman" pitchFamily="18" charset="0"/>
                <a:cs typeface="Times New Roman" pitchFamily="18" charset="0"/>
              </a:rPr>
              <a:t>Manpower—The Rescuers can use the skilled manpower if available and also take the help of the local community if required.</a:t>
            </a:r>
          </a:p>
          <a:p>
            <a:pPr>
              <a:buFont typeface="Wingdings" pitchFamily="2" charset="2"/>
              <a:buChar char="Ø"/>
            </a:pPr>
            <a:r>
              <a:rPr lang="en-US" sz="2000" dirty="0" smtClean="0">
                <a:latin typeface="Times New Roman" pitchFamily="18" charset="0"/>
                <a:cs typeface="Times New Roman" pitchFamily="18" charset="0"/>
              </a:rPr>
              <a:t>Equipment: Ropes, ladders, bamboos or stick, stretchers, boats etc are essential to rescue the affected victims. Sometimes these rescue materials are not available to the rescue team at the site of emergency. Therefore the rescuers use locally available resources like barrels, tinned cans, tubes etc.</a:t>
            </a:r>
          </a:p>
          <a:p>
            <a:pPr>
              <a:buFont typeface="Wingdings" pitchFamily="2" charset="2"/>
              <a:buChar char="Ø"/>
            </a:pPr>
            <a:r>
              <a:rPr lang="en-US" sz="2000" dirty="0" smtClean="0">
                <a:latin typeface="Times New Roman" pitchFamily="18" charset="0"/>
                <a:cs typeface="Times New Roman" pitchFamily="18" charset="0"/>
              </a:rPr>
              <a:t> Method: There are various other methods, which would be useful for rescuing the victims. The adequate method of rescue is to be determined depending upon the nature of the casualty, the nature of the injuries and the position in which the casualty is found.</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PRECAUTIONS</a:t>
            </a:r>
            <a:endParaRPr lang="en-US" dirty="0"/>
          </a:p>
        </p:txBody>
      </p:sp>
      <p:sp>
        <p:nvSpPr>
          <p:cNvPr id="3" name="Content Placeholder 2"/>
          <p:cNvSpPr>
            <a:spLocks noGrp="1"/>
          </p:cNvSpPr>
          <p:nvPr>
            <p:ph idx="1"/>
          </p:nvPr>
        </p:nvSpPr>
        <p:spPr/>
        <p:txBody>
          <a:bodyPr>
            <a:noAutofit/>
          </a:bodyPr>
          <a:lstStyle/>
          <a:p>
            <a:r>
              <a:rPr lang="en-US" sz="1400" dirty="0" smtClean="0">
                <a:latin typeface="Times New Roman" pitchFamily="18" charset="0"/>
                <a:cs typeface="Times New Roman" pitchFamily="18" charset="0"/>
              </a:rPr>
              <a:t>Some precautions need to be taken while rescuing a person from a building in the following situations.</a:t>
            </a:r>
          </a:p>
          <a:p>
            <a:r>
              <a:rPr lang="en-US" sz="1400" b="1" dirty="0" smtClean="0">
                <a:latin typeface="Times New Roman" pitchFamily="18" charset="0"/>
                <a:cs typeface="Times New Roman" pitchFamily="18" charset="0"/>
              </a:rPr>
              <a:t>Before entering a building</a:t>
            </a:r>
          </a:p>
          <a:p>
            <a:pPr>
              <a:buFont typeface="Wingdings" pitchFamily="2" charset="2"/>
              <a:buChar char="Ø"/>
            </a:pPr>
            <a:r>
              <a:rPr lang="en-US" sz="1400" dirty="0" smtClean="0">
                <a:latin typeface="Times New Roman" pitchFamily="18" charset="0"/>
                <a:cs typeface="Times New Roman" pitchFamily="18" charset="0"/>
              </a:rPr>
              <a:t> Observe the construction of the building and collapsed portions</a:t>
            </a:r>
          </a:p>
          <a:p>
            <a:pPr>
              <a:buFont typeface="Wingdings" pitchFamily="2" charset="2"/>
              <a:buChar char="Ø"/>
            </a:pPr>
            <a:r>
              <a:rPr lang="en-US" sz="1400" dirty="0" smtClean="0">
                <a:latin typeface="Times New Roman" pitchFamily="18" charset="0"/>
                <a:cs typeface="Times New Roman" pitchFamily="18" charset="0"/>
              </a:rPr>
              <a:t> Check whether the walls need any support</a:t>
            </a:r>
          </a:p>
          <a:p>
            <a:pPr>
              <a:buFont typeface="Wingdings" pitchFamily="2" charset="2"/>
              <a:buChar char="Ø"/>
            </a:pPr>
            <a:r>
              <a:rPr lang="en-US" sz="1400" dirty="0" smtClean="0">
                <a:latin typeface="Times New Roman" pitchFamily="18" charset="0"/>
                <a:cs typeface="Times New Roman" pitchFamily="18" charset="0"/>
              </a:rPr>
              <a:t>Be careful for possible hazards, which may occur from weak structures</a:t>
            </a:r>
          </a:p>
          <a:p>
            <a:r>
              <a:rPr lang="en-US" sz="1400" b="1" dirty="0" smtClean="0">
                <a:latin typeface="Times New Roman" pitchFamily="18" charset="0"/>
                <a:cs typeface="Times New Roman" pitchFamily="18" charset="0"/>
              </a:rPr>
              <a:t>When entering the damaged building</a:t>
            </a:r>
          </a:p>
          <a:p>
            <a:pPr>
              <a:buFont typeface="Wingdings" pitchFamily="2" charset="2"/>
              <a:buChar char="Ø"/>
            </a:pPr>
            <a:r>
              <a:rPr lang="en-US" sz="1400" dirty="0" smtClean="0">
                <a:latin typeface="Times New Roman" pitchFamily="18" charset="0"/>
                <a:cs typeface="Times New Roman" pitchFamily="18" charset="0"/>
              </a:rPr>
              <a:t>Use a helmet</a:t>
            </a:r>
          </a:p>
          <a:p>
            <a:pPr>
              <a:buFont typeface="Wingdings" pitchFamily="2" charset="2"/>
              <a:buChar char="Ø"/>
            </a:pPr>
            <a:r>
              <a:rPr lang="en-US" sz="1400" dirty="0" smtClean="0">
                <a:latin typeface="Times New Roman" pitchFamily="18" charset="0"/>
                <a:cs typeface="Times New Roman" pitchFamily="18" charset="0"/>
              </a:rPr>
              <a:t>Work in pairs - do not move alone</a:t>
            </a:r>
          </a:p>
          <a:p>
            <a:pPr>
              <a:buFont typeface="Wingdings" pitchFamily="2" charset="2"/>
              <a:buChar char="Ø"/>
            </a:pPr>
            <a:r>
              <a:rPr lang="en-US" sz="1400" dirty="0" smtClean="0">
                <a:latin typeface="Times New Roman" pitchFamily="18" charset="0"/>
                <a:cs typeface="Times New Roman" pitchFamily="18" charset="0"/>
              </a:rPr>
              <a:t> Listen for possible sounds</a:t>
            </a:r>
          </a:p>
          <a:p>
            <a:pPr>
              <a:buFont typeface="Wingdings" pitchFamily="2" charset="2"/>
              <a:buChar char="Ø"/>
            </a:pPr>
            <a:r>
              <a:rPr lang="en-US" sz="1400" dirty="0" smtClean="0">
                <a:latin typeface="Times New Roman" pitchFamily="18" charset="0"/>
                <a:cs typeface="Times New Roman" pitchFamily="18" charset="0"/>
              </a:rPr>
              <a:t> Keep calling</a:t>
            </a:r>
          </a:p>
          <a:p>
            <a:pPr>
              <a:buFont typeface="Wingdings" pitchFamily="2" charset="2"/>
              <a:buChar char="Ø"/>
            </a:pPr>
            <a:r>
              <a:rPr lang="en-US" sz="1400" dirty="0" smtClean="0">
                <a:latin typeface="Times New Roman" pitchFamily="18" charset="0"/>
                <a:cs typeface="Times New Roman" pitchFamily="18" charset="0"/>
              </a:rPr>
              <a:t> Do not touch or disturb any damaged walls or blocked doors which are broken and/or projected.</a:t>
            </a:r>
          </a:p>
          <a:p>
            <a:pPr>
              <a:buFont typeface="Wingdings" pitchFamily="2" charset="2"/>
              <a:buChar char="Ø"/>
            </a:pPr>
            <a:r>
              <a:rPr lang="en-US" sz="1400" dirty="0" smtClean="0">
                <a:latin typeface="Times New Roman" pitchFamily="18" charset="0"/>
                <a:cs typeface="Times New Roman" pitchFamily="18" charset="0"/>
              </a:rPr>
              <a:t> Treat all naked wires as live wires.</a:t>
            </a:r>
          </a:p>
          <a:p>
            <a:r>
              <a:rPr lang="en-US" sz="1400" b="1" dirty="0" smtClean="0">
                <a:latin typeface="Times New Roman" pitchFamily="18" charset="0"/>
                <a:cs typeface="Times New Roman" pitchFamily="18" charset="0"/>
              </a:rPr>
              <a:t>While moving inside the damaged building</a:t>
            </a:r>
          </a:p>
          <a:p>
            <a:pPr>
              <a:buFont typeface="Wingdings" pitchFamily="2" charset="2"/>
              <a:buChar char="Ø"/>
            </a:pPr>
            <a:r>
              <a:rPr lang="en-US" sz="1400" dirty="0" smtClean="0">
                <a:latin typeface="Times New Roman" pitchFamily="18" charset="0"/>
                <a:cs typeface="Times New Roman" pitchFamily="18" charset="0"/>
              </a:rPr>
              <a:t>Do not ignite fire.</a:t>
            </a:r>
          </a:p>
          <a:p>
            <a:pPr>
              <a:buFont typeface="Wingdings" pitchFamily="2" charset="2"/>
              <a:buChar char="Ø"/>
            </a:pPr>
            <a:r>
              <a:rPr lang="en-US" sz="1400" dirty="0" smtClean="0">
                <a:latin typeface="Times New Roman" pitchFamily="18" charset="0"/>
                <a:cs typeface="Times New Roman" pitchFamily="18" charset="0"/>
              </a:rPr>
              <a:t> Keep close to the walls</a:t>
            </a:r>
          </a:p>
          <a:p>
            <a:pPr>
              <a:buFont typeface="Wingdings" pitchFamily="2" charset="2"/>
              <a:buChar char="Ø"/>
            </a:pPr>
            <a:r>
              <a:rPr lang="en-US" sz="1400" dirty="0" smtClean="0">
                <a:latin typeface="Times New Roman" pitchFamily="18" charset="0"/>
                <a:cs typeface="Times New Roman" pitchFamily="18" charset="0"/>
              </a:rPr>
              <a:t>Be careful in all of your movements.</a:t>
            </a:r>
          </a:p>
          <a:p>
            <a:pPr>
              <a:buFont typeface="Wingdings" pitchFamily="2" charset="2"/>
              <a:buChar char="Ø"/>
            </a:pPr>
            <a:r>
              <a:rPr lang="en-US" sz="1400" dirty="0" smtClean="0">
                <a:latin typeface="Times New Roman" pitchFamily="18" charset="0"/>
                <a:cs typeface="Times New Roman" pitchFamily="18" charset="0"/>
              </a:rPr>
              <a:t> Do not pull anything projecting out from the collapsed portions.</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DO’S FOR SEARCH OPERATION</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Ø"/>
            </a:pPr>
            <a:r>
              <a:rPr lang="en-US" dirty="0" smtClean="0">
                <a:latin typeface="Times New Roman" pitchFamily="18" charset="0"/>
                <a:cs typeface="Times New Roman" pitchFamily="18" charset="0"/>
              </a:rPr>
              <a:t>Keep calm</a:t>
            </a:r>
          </a:p>
          <a:p>
            <a:pPr>
              <a:buFont typeface="Wingdings" pitchFamily="2" charset="2"/>
              <a:buChar char="Ø"/>
            </a:pPr>
            <a:r>
              <a:rPr lang="en-US" dirty="0" smtClean="0">
                <a:latin typeface="Times New Roman" pitchFamily="18" charset="0"/>
                <a:cs typeface="Times New Roman" pitchFamily="18" charset="0"/>
              </a:rPr>
              <a:t>Make a thorough assessment prior to rescue</a:t>
            </a:r>
          </a:p>
          <a:p>
            <a:pPr>
              <a:buFont typeface="Wingdings" pitchFamily="2" charset="2"/>
              <a:buChar char="Ø"/>
            </a:pPr>
            <a:r>
              <a:rPr lang="en-US" dirty="0" smtClean="0">
                <a:latin typeface="Times New Roman" pitchFamily="18" charset="0"/>
                <a:cs typeface="Times New Roman" pitchFamily="18" charset="0"/>
              </a:rPr>
              <a:t> Keep as near to the wall on damaged stairs as possible.</a:t>
            </a:r>
          </a:p>
          <a:p>
            <a:pPr>
              <a:buFont typeface="Wingdings" pitchFamily="2" charset="2"/>
              <a:buChar char="Ø"/>
            </a:pPr>
            <a:r>
              <a:rPr lang="en-US" dirty="0" smtClean="0">
                <a:latin typeface="Times New Roman" pitchFamily="18" charset="0"/>
                <a:cs typeface="Times New Roman" pitchFamily="18" charset="0"/>
              </a:rPr>
              <a:t> Take maximum safety while removing debris from the vicinity of the casualty.</a:t>
            </a:r>
          </a:p>
          <a:p>
            <a:pPr>
              <a:buFont typeface="Wingdings" pitchFamily="2" charset="2"/>
              <a:buChar char="Ø"/>
            </a:pPr>
            <a:r>
              <a:rPr lang="en-US" dirty="0" smtClean="0">
                <a:latin typeface="Times New Roman" pitchFamily="18" charset="0"/>
                <a:cs typeface="Times New Roman" pitchFamily="18" charset="0"/>
              </a:rPr>
              <a:t> Proper examination of the casualty is a must.</a:t>
            </a:r>
          </a:p>
          <a:p>
            <a:pPr>
              <a:buFont typeface="Wingdings" pitchFamily="2" charset="2"/>
              <a:buChar char="Ø"/>
            </a:pPr>
            <a:r>
              <a:rPr lang="en-US" dirty="0" smtClean="0">
                <a:latin typeface="Times New Roman" pitchFamily="18" charset="0"/>
                <a:cs typeface="Times New Roman" pitchFamily="18" charset="0"/>
              </a:rPr>
              <a:t>Provide First Aid, check and facilitate proper breathing</a:t>
            </a:r>
          </a:p>
          <a:p>
            <a:pPr>
              <a:buFont typeface="Wingdings" pitchFamily="2" charset="2"/>
              <a:buChar char="Ø"/>
            </a:pPr>
            <a:r>
              <a:rPr lang="en-US" dirty="0" smtClean="0">
                <a:latin typeface="Times New Roman" pitchFamily="18" charset="0"/>
                <a:cs typeface="Times New Roman" pitchFamily="18" charset="0"/>
              </a:rPr>
              <a:t> Cover the patient with a blanket or tarpaulin etc. and protect the casualty from further injury</a:t>
            </a:r>
          </a:p>
          <a:p>
            <a:pPr>
              <a:buFont typeface="Wingdings" pitchFamily="2" charset="2"/>
              <a:buChar char="Ø"/>
            </a:pPr>
            <a:r>
              <a:rPr lang="en-US" dirty="0" smtClean="0">
                <a:latin typeface="Times New Roman" pitchFamily="18" charset="0"/>
                <a:cs typeface="Times New Roman" pitchFamily="18" charset="0"/>
              </a:rPr>
              <a:t> Use sharpened tools carefully when moving the casualties.</a:t>
            </a:r>
          </a:p>
          <a:p>
            <a:pPr>
              <a:buFont typeface="Wingdings" pitchFamily="2" charset="2"/>
              <a:buChar char="Ø"/>
            </a:pPr>
            <a:r>
              <a:rPr lang="en-US" dirty="0" smtClean="0">
                <a:latin typeface="Times New Roman" pitchFamily="18" charset="0"/>
                <a:cs typeface="Times New Roman" pitchFamily="18" charset="0"/>
              </a:rPr>
              <a:t> Loosen the clothing and keep the patient lying down and warm.</a:t>
            </a:r>
          </a:p>
          <a:p>
            <a:pPr>
              <a:buFont typeface="Wingdings" pitchFamily="2" charset="2"/>
              <a:buChar char="Ø"/>
            </a:pPr>
            <a:r>
              <a:rPr lang="en-US" dirty="0" smtClean="0">
                <a:latin typeface="Times New Roman" pitchFamily="18" charset="0"/>
                <a:cs typeface="Times New Roman" pitchFamily="18" charset="0"/>
              </a:rPr>
              <a:t> Give artificial respiration, if required, and control bleeding</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DON’TS FOR SEARCH OPERATION</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Ø"/>
            </a:pPr>
            <a:r>
              <a:rPr lang="en-US" dirty="0" smtClean="0"/>
              <a:t>Do not panic</a:t>
            </a:r>
          </a:p>
          <a:p>
            <a:pPr>
              <a:buFont typeface="Wingdings" pitchFamily="2" charset="2"/>
              <a:buChar char="Ø"/>
            </a:pPr>
            <a:r>
              <a:rPr lang="en-US" dirty="0" smtClean="0"/>
              <a:t> Do not start rescue work until you are equipped with adequate information</a:t>
            </a:r>
          </a:p>
          <a:p>
            <a:pPr>
              <a:buFont typeface="Wingdings" pitchFamily="2" charset="2"/>
              <a:buChar char="Ø"/>
            </a:pPr>
            <a:r>
              <a:rPr lang="en-US" dirty="0" smtClean="0"/>
              <a:t> Do not expose to further possible injury or adverse conditions.</a:t>
            </a:r>
          </a:p>
          <a:p>
            <a:pPr>
              <a:buFont typeface="Wingdings" pitchFamily="2" charset="2"/>
              <a:buChar char="Ø"/>
            </a:pPr>
            <a:r>
              <a:rPr lang="en-US" dirty="0" smtClean="0"/>
              <a:t> Unless absolutely necessary do not crawl over the debris or on the damaged structure.</a:t>
            </a:r>
          </a:p>
          <a:p>
            <a:pPr>
              <a:buFont typeface="Wingdings" pitchFamily="2" charset="2"/>
              <a:buChar char="Ø"/>
            </a:pPr>
            <a:r>
              <a:rPr lang="en-US" dirty="0" smtClean="0"/>
              <a:t> Do not touch live electric wiring</a:t>
            </a:r>
          </a:p>
          <a:p>
            <a:pPr>
              <a:buFont typeface="Wingdings" pitchFamily="2" charset="2"/>
              <a:buChar char="Ø"/>
            </a:pPr>
            <a:r>
              <a:rPr lang="en-US" dirty="0" smtClean="0"/>
              <a:t> Do not violate safety measures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164</TotalTime>
  <Words>1590</Words>
  <Application>Microsoft Office PowerPoint</Application>
  <PresentationFormat>On-screen Show (4:3)</PresentationFormat>
  <Paragraphs>140</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Apex</vt:lpstr>
      <vt:lpstr>SURVIVAL SKILLS AND FIRST AID</vt:lpstr>
      <vt:lpstr>Slide 2</vt:lpstr>
      <vt:lpstr> SEARCH AND RESCUE</vt:lpstr>
      <vt:lpstr>OBJECTIVES OF SEARCH AND RESCUE TEAM</vt:lpstr>
      <vt:lpstr>TEAM COMPOSITION</vt:lpstr>
      <vt:lpstr>RESCUE OPERATION</vt:lpstr>
      <vt:lpstr>PRECAUTIONS</vt:lpstr>
      <vt:lpstr>DO’S FOR SEARCH OPERATION</vt:lpstr>
      <vt:lpstr>DON’TS FOR SEARCH OPERATION</vt:lpstr>
      <vt:lpstr>  FIRST AID</vt:lpstr>
      <vt:lpstr>OBJECTIVES OF FIRST AID</vt:lpstr>
      <vt:lpstr>GOALS OF FIRST AID</vt:lpstr>
      <vt:lpstr>ACTION PLAN</vt:lpstr>
      <vt:lpstr>FAINTING OR LOSING CONSCIOUSNESS</vt:lpstr>
      <vt:lpstr>Slide 15</vt:lpstr>
      <vt:lpstr> BURN</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SURVIVAL SKILLS AND FIRST AID</dc:title>
  <dc:creator/>
  <cp:lastModifiedBy>Valued Acer Customer</cp:lastModifiedBy>
  <cp:revision>18</cp:revision>
  <dcterms:created xsi:type="dcterms:W3CDTF">2006-08-16T00:00:00Z</dcterms:created>
  <dcterms:modified xsi:type="dcterms:W3CDTF">2013-02-28T05:14:34Z</dcterms:modified>
</cp:coreProperties>
</file>