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6" r:id="rId3"/>
    <p:sldId id="261" r:id="rId4"/>
    <p:sldId id="262" r:id="rId5"/>
    <p:sldId id="271" r:id="rId6"/>
    <p:sldId id="274" r:id="rId7"/>
    <p:sldId id="272" r:id="rId8"/>
    <p:sldId id="264" r:id="rId9"/>
    <p:sldId id="257" r:id="rId10"/>
    <p:sldId id="275" r:id="rId11"/>
    <p:sldId id="258" r:id="rId12"/>
    <p:sldId id="259" r:id="rId13"/>
    <p:sldId id="270" r:id="rId14"/>
    <p:sldId id="276"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990000"/>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310"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12/10/2013</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12/10/2013</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12/10/2013</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12/10/2013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12/10/2013</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12/10/2013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ideo" Target="file:///D:\surface%20area%20of%20a%20sphere.mp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43400" y="838200"/>
            <a:ext cx="2757268" cy="990600"/>
          </a:xfrm>
        </p:spPr>
        <p:txBody>
          <a:bodyPr/>
          <a:lstStyle/>
          <a:p>
            <a:r>
              <a:rPr lang="en-US" dirty="0" smtClean="0">
                <a:solidFill>
                  <a:srgbClr val="0000FF"/>
                </a:solidFill>
                <a:latin typeface="Algerian" pitchFamily="82" charset="0"/>
              </a:rPr>
              <a:t>Lesson 5 </a:t>
            </a:r>
            <a:endParaRPr lang="en-IN" dirty="0">
              <a:solidFill>
                <a:srgbClr val="0000FF"/>
              </a:solidFill>
              <a:latin typeface="Algerian" pitchFamily="82" charset="0"/>
            </a:endParaRPr>
          </a:p>
        </p:txBody>
      </p:sp>
      <p:sp>
        <p:nvSpPr>
          <p:cNvPr id="3" name="Subtitle 2"/>
          <p:cNvSpPr>
            <a:spLocks noGrp="1"/>
          </p:cNvSpPr>
          <p:nvPr>
            <p:ph type="subTitle" idx="1"/>
          </p:nvPr>
        </p:nvSpPr>
        <p:spPr>
          <a:xfrm>
            <a:off x="3354442" y="1295400"/>
            <a:ext cx="5114778" cy="3345712"/>
          </a:xfrm>
        </p:spPr>
        <p:txBody>
          <a:bodyPr>
            <a:normAutofit/>
          </a:bodyPr>
          <a:lstStyle/>
          <a:p>
            <a:endParaRPr lang="en-US" sz="4800" b="1" dirty="0" smtClean="0">
              <a:solidFill>
                <a:srgbClr val="7030A0"/>
              </a:solidFill>
            </a:endParaRPr>
          </a:p>
          <a:p>
            <a:r>
              <a:rPr lang="en-US" sz="4800" b="1" dirty="0" smtClean="0">
                <a:solidFill>
                  <a:srgbClr val="FFFF00"/>
                </a:solidFill>
              </a:rPr>
              <a:t>Surface Area </a:t>
            </a:r>
            <a:endParaRPr lang="en-US" sz="4800" b="1" dirty="0" smtClean="0">
              <a:solidFill>
                <a:srgbClr val="FFFF00"/>
              </a:solidFill>
            </a:endParaRPr>
          </a:p>
          <a:p>
            <a:r>
              <a:rPr lang="en-US" sz="4800" b="1" dirty="0" smtClean="0">
                <a:solidFill>
                  <a:srgbClr val="FFFF00"/>
                </a:solidFill>
              </a:rPr>
              <a:t>of Sphere and Hemisphere</a:t>
            </a:r>
            <a:endParaRPr lang="en-IN" sz="4800" b="1" dirty="0">
              <a:solidFill>
                <a:srgbClr val="FFFF00"/>
              </a:solidFill>
            </a:endParaRPr>
          </a:p>
        </p:txBody>
      </p:sp>
      <p:pic>
        <p:nvPicPr>
          <p:cNvPr id="4" name="Picture 3" descr="G.jpg"/>
          <p:cNvPicPr>
            <a:picLocks noChangeAspect="1"/>
          </p:cNvPicPr>
          <p:nvPr/>
        </p:nvPicPr>
        <p:blipFill>
          <a:blip r:embed="rId2" cstate="print"/>
          <a:stretch>
            <a:fillRect/>
          </a:stretch>
        </p:blipFill>
        <p:spPr>
          <a:xfrm>
            <a:off x="0" y="0"/>
            <a:ext cx="3467120" cy="6858000"/>
          </a:xfrm>
          <a:prstGeom prst="rect">
            <a:avLst/>
          </a:prstGeom>
          <a:ln>
            <a:noFill/>
          </a:ln>
          <a:effectLst>
            <a:softEdge rad="112500"/>
          </a:effectLst>
        </p:spPr>
      </p:pic>
      <p:pic>
        <p:nvPicPr>
          <p:cNvPr id="5" name="Picture 5" descr="C:\Program Files (x86)\Microsoft Office\MEDIA\CAGCAT10\j0304933.wmf"/>
          <p:cNvPicPr>
            <a:picLocks noChangeAspect="1" noChangeArrowheads="1"/>
          </p:cNvPicPr>
          <p:nvPr/>
        </p:nvPicPr>
        <p:blipFill>
          <a:blip r:embed="rId3" cstate="print"/>
          <a:srcRect/>
          <a:stretch>
            <a:fillRect/>
          </a:stretch>
        </p:blipFill>
        <p:spPr bwMode="auto">
          <a:xfrm>
            <a:off x="6000750" y="3781425"/>
            <a:ext cx="3143250" cy="2881313"/>
          </a:xfrm>
          <a:prstGeom prst="rect">
            <a:avLst/>
          </a:prstGeom>
          <a:noFill/>
          <a:ln w="9525">
            <a:noFill/>
            <a:miter lim="800000"/>
            <a:headEnd/>
            <a:tailEnd/>
          </a:ln>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770" decel="100000"/>
                                        <p:tgtEl>
                                          <p:spTgt spid="3">
                                            <p:txEl>
                                              <p:pRg st="1" end="1"/>
                                            </p:txEl>
                                          </p:spTgt>
                                        </p:tgtEl>
                                      </p:cBhvr>
                                    </p:animEffect>
                                    <p:animScale>
                                      <p:cBhvr>
                                        <p:cTn id="26" dur="770" decel="100000"/>
                                        <p:tgtEl>
                                          <p:spTgt spid="3">
                                            <p:txEl>
                                              <p:pRg st="1" end="1"/>
                                            </p:txEl>
                                          </p:spTgt>
                                        </p:tgtEl>
                                      </p:cBhvr>
                                      <p:from x="10000" y="10000"/>
                                      <p:to x="200000" y="450000"/>
                                    </p:animScale>
                                    <p:animScale>
                                      <p:cBhvr>
                                        <p:cTn id="27" dur="1230" accel="100000" fill="hold">
                                          <p:stCondLst>
                                            <p:cond delay="770"/>
                                          </p:stCondLst>
                                        </p:cTn>
                                        <p:tgtEl>
                                          <p:spTgt spid="3">
                                            <p:txEl>
                                              <p:pRg st="1" end="1"/>
                                            </p:txEl>
                                          </p:spTgt>
                                        </p:tgtEl>
                                      </p:cBhvr>
                                      <p:from x="200000" y="450000"/>
                                      <p:to x="100000" y="100000"/>
                                    </p:animScale>
                                    <p:set>
                                      <p:cBhvr>
                                        <p:cTn id="28" dur="770" fill="hold"/>
                                        <p:tgtEl>
                                          <p:spTgt spid="3">
                                            <p:txEl>
                                              <p:pRg st="1" end="1"/>
                                            </p:txEl>
                                          </p:spTgt>
                                        </p:tgtEl>
                                        <p:attrNameLst>
                                          <p:attrName>ppt_x</p:attrName>
                                        </p:attrNameLst>
                                      </p:cBhvr>
                                      <p:to>
                                        <p:strVal val="(0.5)"/>
                                      </p:to>
                                    </p:set>
                                    <p:anim from="(0.5)" to="(#ppt_x)" calcmode="lin" valueType="num">
                                      <p:cBhvr>
                                        <p:cTn id="29" dur="1230" accel="100000" fill="hold">
                                          <p:stCondLst>
                                            <p:cond delay="770"/>
                                          </p:stCondLst>
                                        </p:cTn>
                                        <p:tgtEl>
                                          <p:spTgt spid="3">
                                            <p:txEl>
                                              <p:pRg st="1" end="1"/>
                                            </p:txEl>
                                          </p:spTgt>
                                        </p:tgtEl>
                                        <p:attrNameLst>
                                          <p:attrName>ppt_x</p:attrName>
                                        </p:attrNameLst>
                                      </p:cBhvr>
                                    </p:anim>
                                    <p:set>
                                      <p:cBhvr>
                                        <p:cTn id="30" dur="770" fill="hold"/>
                                        <p:tgtEl>
                                          <p:spTgt spid="3">
                                            <p:txEl>
                                              <p:pRg st="1" end="1"/>
                                            </p:txEl>
                                          </p:spTgt>
                                        </p:tgtEl>
                                        <p:attrNameLst>
                                          <p:attrName>ppt_y</p:attrName>
                                        </p:attrNameLst>
                                      </p:cBhvr>
                                      <p:to>
                                        <p:strVal val="(#ppt_y+0.4)"/>
                                      </p:to>
                                    </p:set>
                                    <p:anim from="(#ppt_y+0.4)" to="(#ppt_y)" calcmode="lin" valueType="num">
                                      <p:cBhvr>
                                        <p:cTn id="31" dur="1230" accel="100000" fill="hold">
                                          <p:stCondLst>
                                            <p:cond delay="770"/>
                                          </p:stCondLst>
                                        </p:cTn>
                                        <p:tgtEl>
                                          <p:spTgt spid="3">
                                            <p:txEl>
                                              <p:pRg st="1" end="1"/>
                                            </p:txEl>
                                          </p:spTgt>
                                        </p:tgtEl>
                                        <p:attrNameLst>
                                          <p:attrName>ppt_y</p:attrName>
                                        </p:attrNameLst>
                                      </p:cBhvr>
                                    </p:anim>
                                  </p:childTnLst>
                                </p:cTn>
                              </p:par>
                            </p:childTnLst>
                          </p:cTn>
                        </p:par>
                      </p:childTnLst>
                    </p:cTn>
                  </p:par>
                  <p:par>
                    <p:cTn id="32" fill="hold">
                      <p:stCondLst>
                        <p:cond delay="indefinite"/>
                      </p:stCondLst>
                      <p:childTnLst>
                        <p:par>
                          <p:cTn id="33" fill="hold">
                            <p:stCondLst>
                              <p:cond delay="0"/>
                            </p:stCondLst>
                            <p:childTnLst>
                              <p:par>
                                <p:cTn id="34" presetID="51" presetClass="entr" presetSubtype="0"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770" decel="100000"/>
                                        <p:tgtEl>
                                          <p:spTgt spid="3">
                                            <p:txEl>
                                              <p:pRg st="2" end="2"/>
                                            </p:txEl>
                                          </p:spTgt>
                                        </p:tgtEl>
                                      </p:cBhvr>
                                    </p:animEffect>
                                    <p:animScale>
                                      <p:cBhvr>
                                        <p:cTn id="37" dur="770" decel="100000"/>
                                        <p:tgtEl>
                                          <p:spTgt spid="3">
                                            <p:txEl>
                                              <p:pRg st="2" end="2"/>
                                            </p:txEl>
                                          </p:spTgt>
                                        </p:tgtEl>
                                      </p:cBhvr>
                                      <p:from x="10000" y="10000"/>
                                      <p:to x="200000" y="450000"/>
                                    </p:animScale>
                                    <p:animScale>
                                      <p:cBhvr>
                                        <p:cTn id="38" dur="1230" accel="100000" fill="hold">
                                          <p:stCondLst>
                                            <p:cond delay="770"/>
                                          </p:stCondLst>
                                        </p:cTn>
                                        <p:tgtEl>
                                          <p:spTgt spid="3">
                                            <p:txEl>
                                              <p:pRg st="2" end="2"/>
                                            </p:txEl>
                                          </p:spTgt>
                                        </p:tgtEl>
                                      </p:cBhvr>
                                      <p:from x="200000" y="450000"/>
                                      <p:to x="100000" y="100000"/>
                                    </p:animScale>
                                    <p:set>
                                      <p:cBhvr>
                                        <p:cTn id="39" dur="770" fill="hold"/>
                                        <p:tgtEl>
                                          <p:spTgt spid="3">
                                            <p:txEl>
                                              <p:pRg st="2" end="2"/>
                                            </p:txEl>
                                          </p:spTgt>
                                        </p:tgtEl>
                                        <p:attrNameLst>
                                          <p:attrName>ppt_x</p:attrName>
                                        </p:attrNameLst>
                                      </p:cBhvr>
                                      <p:to>
                                        <p:strVal val="(0.5)"/>
                                      </p:to>
                                    </p:set>
                                    <p:anim from="(0.5)" to="(#ppt_x)" calcmode="lin" valueType="num">
                                      <p:cBhvr>
                                        <p:cTn id="40" dur="1230" accel="100000" fill="hold">
                                          <p:stCondLst>
                                            <p:cond delay="770"/>
                                          </p:stCondLst>
                                        </p:cTn>
                                        <p:tgtEl>
                                          <p:spTgt spid="3">
                                            <p:txEl>
                                              <p:pRg st="2" end="2"/>
                                            </p:txEl>
                                          </p:spTgt>
                                        </p:tgtEl>
                                        <p:attrNameLst>
                                          <p:attrName>ppt_x</p:attrName>
                                        </p:attrNameLst>
                                      </p:cBhvr>
                                    </p:anim>
                                    <p:set>
                                      <p:cBhvr>
                                        <p:cTn id="41" dur="770" fill="hold"/>
                                        <p:tgtEl>
                                          <p:spTgt spid="3">
                                            <p:txEl>
                                              <p:pRg st="2" end="2"/>
                                            </p:txEl>
                                          </p:spTgt>
                                        </p:tgtEl>
                                        <p:attrNameLst>
                                          <p:attrName>ppt_y</p:attrName>
                                        </p:attrNameLst>
                                      </p:cBhvr>
                                      <p:to>
                                        <p:strVal val="(#ppt_y+0.4)"/>
                                      </p:to>
                                    </p:set>
                                    <p:anim from="(#ppt_y+0.4)" to="(#ppt_y)" calcmode="lin" valueType="num">
                                      <p:cBhvr>
                                        <p:cTn id="42" dur="1230" accel="100000" fill="hold">
                                          <p:stCondLst>
                                            <p:cond delay="770"/>
                                          </p:stCondLst>
                                        </p:cTn>
                                        <p:tgtEl>
                                          <p:spTgt spid="3">
                                            <p:txEl>
                                              <p:pRg st="2" end="2"/>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normAutofit/>
          </a:bodyPr>
          <a:lstStyle/>
          <a:p>
            <a:r>
              <a:rPr lang="en-US" sz="2800" b="1" dirty="0" smtClean="0">
                <a:solidFill>
                  <a:srgbClr val="002060"/>
                </a:solidFill>
                <a:latin typeface="Comic Sans MS" pitchFamily="66" charset="0"/>
              </a:rPr>
              <a:t>Ex-2.The radius of a spherical balloon increases as air is pumped into it. Find  the ratio of surface area  of the  balloon  in this two situations. </a:t>
            </a:r>
            <a:endParaRPr lang="en-IN" sz="2800" b="1" dirty="0">
              <a:solidFill>
                <a:srgbClr val="002060"/>
              </a:solidFill>
              <a:latin typeface="Comic Sans MS" pitchFamily="66" charset="0"/>
            </a:endParaRPr>
          </a:p>
        </p:txBody>
      </p:sp>
      <p:sp>
        <p:nvSpPr>
          <p:cNvPr id="3" name="Content Placeholder 2"/>
          <p:cNvSpPr>
            <a:spLocks noGrp="1"/>
          </p:cNvSpPr>
          <p:nvPr>
            <p:ph sz="quarter" idx="1"/>
          </p:nvPr>
        </p:nvSpPr>
        <p:spPr>
          <a:xfrm>
            <a:off x="457200" y="1600201"/>
            <a:ext cx="8229600" cy="4572000"/>
          </a:xfrm>
        </p:spPr>
        <p:txBody>
          <a:bodyPr>
            <a:normAutofit fontScale="92500" lnSpcReduction="20000"/>
          </a:bodyPr>
          <a:lstStyle/>
          <a:p>
            <a:pPr>
              <a:buNone/>
            </a:pPr>
            <a:r>
              <a:rPr lang="en-US" sz="3000" dirty="0" err="1" smtClean="0">
                <a:latin typeface="Arial" pitchFamily="34" charset="0"/>
                <a:cs typeface="Arial" pitchFamily="34" charset="0"/>
              </a:rPr>
              <a:t>Soln</a:t>
            </a:r>
            <a:r>
              <a:rPr lang="en-US" sz="3000" dirty="0" smtClean="0">
                <a:latin typeface="Arial" pitchFamily="34" charset="0"/>
                <a:cs typeface="Arial" pitchFamily="34" charset="0"/>
              </a:rPr>
              <a:t>: (1)    Radius of the balloon     r  = 14 cm </a:t>
            </a:r>
          </a:p>
          <a:p>
            <a:pPr>
              <a:buNone/>
            </a:pPr>
            <a:r>
              <a:rPr lang="en-US" sz="3000" dirty="0" smtClean="0">
                <a:latin typeface="Arial" pitchFamily="34" charset="0"/>
                <a:cs typeface="Arial" pitchFamily="34" charset="0"/>
              </a:rPr>
              <a:t>Surface area spherical balloon = 4 ∏ r</a:t>
            </a:r>
            <a:r>
              <a:rPr lang="en-US" sz="3000" baseline="30000" dirty="0" smtClean="0">
                <a:latin typeface="Arial" pitchFamily="34" charset="0"/>
                <a:cs typeface="Arial" pitchFamily="34" charset="0"/>
              </a:rPr>
              <a:t>2</a:t>
            </a:r>
          </a:p>
          <a:p>
            <a:pPr>
              <a:buNone/>
            </a:pPr>
            <a:r>
              <a:rPr lang="en-US" sz="3000" dirty="0" smtClean="0">
                <a:latin typeface="Arial" pitchFamily="34" charset="0"/>
                <a:cs typeface="Arial" pitchFamily="34" charset="0"/>
              </a:rPr>
              <a:t>				                 = 4 x ∏ x 14 x 14 cm</a:t>
            </a:r>
            <a:r>
              <a:rPr lang="en-US" sz="3000" baseline="30000" dirty="0" smtClean="0">
                <a:latin typeface="Arial" pitchFamily="34" charset="0"/>
                <a:cs typeface="Arial" pitchFamily="34" charset="0"/>
              </a:rPr>
              <a:t>2</a:t>
            </a:r>
          </a:p>
          <a:p>
            <a:pPr>
              <a:buNone/>
            </a:pPr>
            <a:r>
              <a:rPr lang="en-US" sz="3000" dirty="0" err="1" smtClean="0">
                <a:latin typeface="Arial" pitchFamily="34" charset="0"/>
                <a:cs typeface="Arial" pitchFamily="34" charset="0"/>
              </a:rPr>
              <a:t>Soln</a:t>
            </a:r>
            <a:r>
              <a:rPr lang="en-US" sz="3000" dirty="0" smtClean="0">
                <a:latin typeface="Arial" pitchFamily="34" charset="0"/>
                <a:cs typeface="Arial" pitchFamily="34" charset="0"/>
              </a:rPr>
              <a:t>: (2) Radius of the balloon r= 21cm </a:t>
            </a:r>
          </a:p>
          <a:p>
            <a:pPr>
              <a:buNone/>
            </a:pPr>
            <a:r>
              <a:rPr lang="en-US" sz="3000" dirty="0" smtClean="0">
                <a:latin typeface="Arial" pitchFamily="34" charset="0"/>
                <a:cs typeface="Arial" pitchFamily="34" charset="0"/>
              </a:rPr>
              <a:t>Surface area spherical balloon = 4∏ r</a:t>
            </a:r>
            <a:r>
              <a:rPr lang="en-US" sz="3000" baseline="30000" dirty="0" smtClean="0">
                <a:latin typeface="Arial" pitchFamily="34" charset="0"/>
                <a:cs typeface="Arial" pitchFamily="34" charset="0"/>
              </a:rPr>
              <a:t>2</a:t>
            </a:r>
          </a:p>
          <a:p>
            <a:pPr>
              <a:buNone/>
            </a:pPr>
            <a:r>
              <a:rPr lang="en-US" sz="3000" dirty="0" smtClean="0">
                <a:latin typeface="Arial" pitchFamily="34" charset="0"/>
                <a:cs typeface="Arial" pitchFamily="34" charset="0"/>
              </a:rPr>
              <a:t>					        = 4 x ∏ x 21 x 21 cm</a:t>
            </a:r>
            <a:r>
              <a:rPr lang="en-US" sz="3000" baseline="30000" dirty="0" smtClean="0">
                <a:latin typeface="Arial" pitchFamily="34" charset="0"/>
                <a:cs typeface="Arial" pitchFamily="34" charset="0"/>
              </a:rPr>
              <a:t>2</a:t>
            </a:r>
            <a:endParaRPr lang="en-US" sz="3000" dirty="0" smtClean="0">
              <a:latin typeface="Arial" pitchFamily="34" charset="0"/>
              <a:cs typeface="Arial" pitchFamily="34" charset="0"/>
            </a:endParaRPr>
          </a:p>
          <a:p>
            <a:pPr>
              <a:buNone/>
            </a:pPr>
            <a:r>
              <a:rPr lang="en-US" sz="3000" dirty="0" smtClean="0">
                <a:latin typeface="Arial" pitchFamily="34" charset="0"/>
                <a:cs typeface="Arial" pitchFamily="34" charset="0"/>
              </a:rPr>
              <a:t>Ratio of the surface area s in these two cases </a:t>
            </a:r>
          </a:p>
          <a:p>
            <a:pPr>
              <a:buNone/>
            </a:pPr>
            <a:r>
              <a:rPr lang="en-US" sz="3000" dirty="0" smtClean="0">
                <a:latin typeface="Arial" pitchFamily="34" charset="0"/>
                <a:cs typeface="Arial" pitchFamily="34" charset="0"/>
              </a:rPr>
              <a:t>                      = </a:t>
            </a:r>
            <a:r>
              <a:rPr lang="en-US" sz="3000" u="sng" dirty="0" smtClean="0">
                <a:latin typeface="Arial" pitchFamily="34" charset="0"/>
                <a:cs typeface="Arial" pitchFamily="34" charset="0"/>
              </a:rPr>
              <a:t>4 x ∏ x 14 x 14 cm</a:t>
            </a:r>
            <a:r>
              <a:rPr lang="en-US" sz="3000" u="sng" baseline="30000" dirty="0" smtClean="0">
                <a:latin typeface="Arial" pitchFamily="34" charset="0"/>
                <a:cs typeface="Arial" pitchFamily="34" charset="0"/>
              </a:rPr>
              <a:t>2  </a:t>
            </a:r>
            <a:r>
              <a:rPr lang="en-US" sz="3000" u="sng" dirty="0" smtClean="0">
                <a:latin typeface="Arial" pitchFamily="34" charset="0"/>
                <a:cs typeface="Arial" pitchFamily="34" charset="0"/>
              </a:rPr>
              <a:t> </a:t>
            </a:r>
            <a:r>
              <a:rPr lang="en-US" sz="3000" dirty="0" smtClean="0">
                <a:latin typeface="Arial" pitchFamily="34" charset="0"/>
                <a:cs typeface="Arial" pitchFamily="34" charset="0"/>
              </a:rPr>
              <a:t>=  </a:t>
            </a:r>
            <a:r>
              <a:rPr lang="en-US" sz="3000" u="sng" dirty="0" smtClean="0">
                <a:latin typeface="Arial" pitchFamily="34" charset="0"/>
                <a:cs typeface="Arial" pitchFamily="34" charset="0"/>
              </a:rPr>
              <a:t>4  </a:t>
            </a:r>
            <a:r>
              <a:rPr lang="en-US" sz="3000" dirty="0" smtClean="0">
                <a:latin typeface="Arial" pitchFamily="34" charset="0"/>
                <a:cs typeface="Arial" pitchFamily="34" charset="0"/>
              </a:rPr>
              <a:t>=4:9</a:t>
            </a:r>
            <a:endParaRPr lang="en-US" sz="3000" u="sng" baseline="30000" dirty="0" smtClean="0">
              <a:latin typeface="Arial" pitchFamily="34" charset="0"/>
              <a:cs typeface="Arial" pitchFamily="34" charset="0"/>
            </a:endParaRPr>
          </a:p>
          <a:p>
            <a:pPr>
              <a:buNone/>
            </a:pPr>
            <a:r>
              <a:rPr lang="en-US" sz="3000" baseline="30000" dirty="0" smtClean="0">
                <a:latin typeface="Arial" pitchFamily="34" charset="0"/>
                <a:cs typeface="Arial" pitchFamily="34" charset="0"/>
              </a:rPr>
              <a:t>                                      </a:t>
            </a:r>
            <a:r>
              <a:rPr lang="en-US" sz="3000" dirty="0" smtClean="0">
                <a:latin typeface="Arial" pitchFamily="34" charset="0"/>
                <a:cs typeface="Arial" pitchFamily="34" charset="0"/>
              </a:rPr>
              <a:t>4 x ∏ x 21 x 21 cm</a:t>
            </a:r>
            <a:r>
              <a:rPr lang="en-US" sz="3000" baseline="30000" dirty="0" smtClean="0">
                <a:latin typeface="Arial" pitchFamily="34" charset="0"/>
                <a:cs typeface="Arial" pitchFamily="34" charset="0"/>
              </a:rPr>
              <a:t>2            9</a:t>
            </a:r>
          </a:p>
          <a:p>
            <a:pPr>
              <a:buNone/>
            </a:pPr>
            <a:r>
              <a:rPr lang="en-US" sz="3000" baseline="30000" dirty="0" smtClean="0">
                <a:latin typeface="Arial" pitchFamily="34" charset="0"/>
                <a:cs typeface="Arial" pitchFamily="34" charset="0"/>
              </a:rPr>
              <a:t>      </a:t>
            </a:r>
          </a:p>
          <a:p>
            <a:pPr>
              <a:buNone/>
            </a:pPr>
            <a:r>
              <a:rPr lang="en-US" sz="3000" dirty="0" smtClean="0">
                <a:latin typeface="Arial" pitchFamily="34" charset="0"/>
                <a:cs typeface="Arial" pitchFamily="34" charset="0"/>
              </a:rPr>
              <a:t>Thus required ratio is 4:9</a:t>
            </a:r>
          </a:p>
          <a:p>
            <a:pPr>
              <a:buNone/>
            </a:pPr>
            <a:endParaRPr lang="en-US" dirty="0" smtClean="0"/>
          </a:p>
          <a:p>
            <a:pPr>
              <a:buNone/>
            </a:pPr>
            <a:endParaRPr lang="en-US" dirty="0" smtClean="0"/>
          </a:p>
          <a:p>
            <a:pPr>
              <a:buNone/>
            </a:pPr>
            <a:endParaRPr lang="en-IN" dirty="0" smtClean="0"/>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wipe(down)">
                                      <p:cBhvr>
                                        <p:cTn id="30" dur="500"/>
                                        <p:tgtEl>
                                          <p:spTgt spid="3">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Effect transition="in" filter="wipe(down)">
                                      <p:cBhvr>
                                        <p:cTn id="35" dur="500"/>
                                        <p:tgtEl>
                                          <p:spTgt spid="3">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wipe(down)">
                                      <p:cBhvr>
                                        <p:cTn id="40" dur="500"/>
                                        <p:tgtEl>
                                          <p:spTgt spid="3">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wipe(down)">
                                      <p:cBhvr>
                                        <p:cTn id="45" dur="500"/>
                                        <p:tgtEl>
                                          <p:spTgt spid="3">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wipe(down)">
                                      <p:cBhvr>
                                        <p:cTn id="50" dur="500"/>
                                        <p:tgtEl>
                                          <p:spTgt spid="3">
                                            <p:txEl>
                                              <p:pRg st="5" end="5"/>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wipe(down)">
                                      <p:cBhvr>
                                        <p:cTn id="55" dur="500"/>
                                        <p:tgtEl>
                                          <p:spTgt spid="3">
                                            <p:txEl>
                                              <p:pRg st="6" end="6"/>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3">
                                            <p:txEl>
                                              <p:pRg st="7" end="7"/>
                                            </p:txEl>
                                          </p:spTgt>
                                        </p:tgtEl>
                                        <p:attrNameLst>
                                          <p:attrName>style.visibility</p:attrName>
                                        </p:attrNameLst>
                                      </p:cBhvr>
                                      <p:to>
                                        <p:strVal val="visible"/>
                                      </p:to>
                                    </p:set>
                                    <p:animEffect transition="in" filter="wipe(down)">
                                      <p:cBhvr>
                                        <p:cTn id="60" dur="500"/>
                                        <p:tgtEl>
                                          <p:spTgt spid="3">
                                            <p:txEl>
                                              <p:pRg st="7" end="7"/>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nodeType="click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Effect transition="in" filter="wipe(down)">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wipe(down)">
                                      <p:cBhvr>
                                        <p:cTn id="70" dur="500"/>
                                        <p:tgtEl>
                                          <p:spTgt spid="3">
                                            <p:txEl>
                                              <p:pRg st="9" end="9"/>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nodeType="clickEffect">
                                  <p:stCondLst>
                                    <p:cond delay="0"/>
                                  </p:stCondLst>
                                  <p:childTnLst>
                                    <p:set>
                                      <p:cBhvr>
                                        <p:cTn id="74" dur="1" fill="hold">
                                          <p:stCondLst>
                                            <p:cond delay="0"/>
                                          </p:stCondLst>
                                        </p:cTn>
                                        <p:tgtEl>
                                          <p:spTgt spid="3">
                                            <p:txEl>
                                              <p:pRg st="10" end="10"/>
                                            </p:txEl>
                                          </p:spTgt>
                                        </p:tgtEl>
                                        <p:attrNameLst>
                                          <p:attrName>style.visibility</p:attrName>
                                        </p:attrNameLst>
                                      </p:cBhvr>
                                      <p:to>
                                        <p:strVal val="visible"/>
                                      </p:to>
                                    </p:set>
                                    <p:animEffect transition="in" filter="wipe(down)">
                                      <p:cBhvr>
                                        <p:cTn id="75"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Autofit/>
          </a:bodyPr>
          <a:lstStyle/>
          <a:p>
            <a:r>
              <a:rPr lang="en-US" sz="2000" b="0" dirty="0" smtClean="0">
                <a:solidFill>
                  <a:srgbClr val="990000"/>
                </a:solidFill>
                <a:latin typeface="Arial" pitchFamily="34" charset="0"/>
                <a:cs typeface="Arial" pitchFamily="34" charset="0"/>
              </a:rPr>
              <a:t>Ex-3  The  Internal  and  external  radii  of  a  hallow</a:t>
            </a:r>
            <a:br>
              <a:rPr lang="en-US" sz="2000" b="0" dirty="0" smtClean="0">
                <a:solidFill>
                  <a:srgbClr val="990000"/>
                </a:solidFill>
                <a:latin typeface="Arial" pitchFamily="34" charset="0"/>
                <a:cs typeface="Arial" pitchFamily="34" charset="0"/>
              </a:rPr>
            </a:br>
            <a:r>
              <a:rPr lang="en-US" sz="2000" b="0" dirty="0" smtClean="0">
                <a:solidFill>
                  <a:srgbClr val="990000"/>
                </a:solidFill>
                <a:latin typeface="Arial" pitchFamily="34" charset="0"/>
                <a:cs typeface="Arial" pitchFamily="34" charset="0"/>
              </a:rPr>
              <a:t> hemi-spherical vessel are 15 cm and 16 cm respectively.</a:t>
            </a:r>
            <a:br>
              <a:rPr lang="en-US" sz="2000" b="0" dirty="0" smtClean="0">
                <a:solidFill>
                  <a:srgbClr val="990000"/>
                </a:solidFill>
                <a:latin typeface="Arial" pitchFamily="34" charset="0"/>
                <a:cs typeface="Arial" pitchFamily="34" charset="0"/>
              </a:rPr>
            </a:br>
            <a:r>
              <a:rPr lang="en-US" sz="2000" b="0" dirty="0" smtClean="0">
                <a:solidFill>
                  <a:srgbClr val="990000"/>
                </a:solidFill>
                <a:latin typeface="Arial" pitchFamily="34" charset="0"/>
                <a:cs typeface="Arial" pitchFamily="34" charset="0"/>
              </a:rPr>
              <a:t>The cost of painting one cm</a:t>
            </a:r>
            <a:r>
              <a:rPr lang="en-US" sz="2000" b="0" baseline="30000" dirty="0" smtClean="0">
                <a:solidFill>
                  <a:srgbClr val="990000"/>
                </a:solidFill>
                <a:latin typeface="Arial" pitchFamily="34" charset="0"/>
                <a:cs typeface="Arial" pitchFamily="34" charset="0"/>
              </a:rPr>
              <a:t>2</a:t>
            </a:r>
            <a:r>
              <a:rPr lang="en-US" sz="2000" b="0" dirty="0" smtClean="0">
                <a:solidFill>
                  <a:srgbClr val="990000"/>
                </a:solidFill>
                <a:latin typeface="Arial" pitchFamily="34" charset="0"/>
                <a:cs typeface="Arial" pitchFamily="34" charset="0"/>
              </a:rPr>
              <a:t> of the surface is Rs 7.</a:t>
            </a:r>
            <a:br>
              <a:rPr lang="en-US" sz="2000" b="0" dirty="0" smtClean="0">
                <a:solidFill>
                  <a:srgbClr val="990000"/>
                </a:solidFill>
                <a:latin typeface="Arial" pitchFamily="34" charset="0"/>
                <a:cs typeface="Arial" pitchFamily="34" charset="0"/>
              </a:rPr>
            </a:br>
            <a:r>
              <a:rPr lang="en-US" sz="2000" b="0" dirty="0" smtClean="0">
                <a:solidFill>
                  <a:srgbClr val="990000"/>
                </a:solidFill>
                <a:latin typeface="Arial" pitchFamily="34" charset="0"/>
                <a:cs typeface="Arial" pitchFamily="34" charset="0"/>
              </a:rPr>
              <a:t> Find the total cost of painting the vessel all over.</a:t>
            </a:r>
            <a:r>
              <a:rPr lang="en-US" sz="2000" b="0" dirty="0" smtClean="0">
                <a:latin typeface="Arial" pitchFamily="34" charset="0"/>
                <a:cs typeface="Arial" pitchFamily="34" charset="0"/>
              </a:rPr>
              <a:t/>
            </a:r>
            <a:br>
              <a:rPr lang="en-US" sz="2000" b="0" dirty="0" smtClean="0">
                <a:latin typeface="Arial" pitchFamily="34" charset="0"/>
                <a:cs typeface="Arial" pitchFamily="34" charset="0"/>
              </a:rPr>
            </a:br>
            <a:endParaRPr lang="en-IN" sz="2000" b="0" dirty="0">
              <a:latin typeface="Arial" pitchFamily="34" charset="0"/>
              <a:cs typeface="Arial" pitchFamily="34" charset="0"/>
            </a:endParaRPr>
          </a:p>
        </p:txBody>
      </p:sp>
      <p:sp>
        <p:nvSpPr>
          <p:cNvPr id="3" name="Content Placeholder 2"/>
          <p:cNvSpPr>
            <a:spLocks noGrp="1"/>
          </p:cNvSpPr>
          <p:nvPr>
            <p:ph idx="1"/>
          </p:nvPr>
        </p:nvSpPr>
        <p:spPr>
          <a:xfrm>
            <a:off x="0" y="1371600"/>
            <a:ext cx="9144000" cy="5486400"/>
          </a:xfrm>
          <a:blipFill>
            <a:blip r:embed="rId2" cstate="print"/>
            <a:tile tx="0" ty="0" sx="100000" sy="100000" flip="none" algn="tl"/>
          </a:blipFill>
        </p:spPr>
        <p:txBody>
          <a:bodyPr>
            <a:noAutofit/>
          </a:bodyPr>
          <a:lstStyle/>
          <a:p>
            <a:pPr>
              <a:buNone/>
            </a:pPr>
            <a:r>
              <a:rPr lang="en-US" sz="2400" b="1" dirty="0" smtClean="0">
                <a:solidFill>
                  <a:srgbClr val="FFFF00"/>
                </a:solidFill>
                <a:latin typeface="Arial" pitchFamily="34" charset="0"/>
                <a:cs typeface="Arial" pitchFamily="34" charset="0"/>
              </a:rPr>
              <a:t>Sol: For the internal hemisphere ,   </a:t>
            </a:r>
          </a:p>
          <a:p>
            <a:pPr>
              <a:buNone/>
            </a:pPr>
            <a:r>
              <a:rPr lang="en-US" sz="2400" b="1" dirty="0" smtClean="0">
                <a:solidFill>
                  <a:srgbClr val="FFFF00"/>
                </a:solidFill>
                <a:latin typeface="Arial" pitchFamily="34" charset="0"/>
                <a:cs typeface="Arial" pitchFamily="34" charset="0"/>
              </a:rPr>
              <a:t>Radius r</a:t>
            </a:r>
            <a:r>
              <a:rPr lang="en-US" sz="2400" b="1" baseline="-25000" dirty="0" smtClean="0">
                <a:solidFill>
                  <a:srgbClr val="FFFF00"/>
                </a:solidFill>
                <a:latin typeface="Arial" pitchFamily="34" charset="0"/>
                <a:cs typeface="Arial" pitchFamily="34" charset="0"/>
              </a:rPr>
              <a:t>1</a:t>
            </a:r>
            <a:r>
              <a:rPr lang="en-US" sz="2400" b="1" dirty="0" smtClean="0">
                <a:solidFill>
                  <a:srgbClr val="FFFF00"/>
                </a:solidFill>
                <a:latin typeface="Arial" pitchFamily="34" charset="0"/>
                <a:cs typeface="Arial" pitchFamily="34" charset="0"/>
              </a:rPr>
              <a:t> =15 cm </a:t>
            </a:r>
          </a:p>
          <a:p>
            <a:pPr>
              <a:buNone/>
            </a:pPr>
            <a:r>
              <a:rPr lang="en-US" sz="2400" b="1" dirty="0" smtClean="0">
                <a:solidFill>
                  <a:srgbClr val="FFFF00"/>
                </a:solidFill>
                <a:latin typeface="Arial" pitchFamily="34" charset="0"/>
                <a:cs typeface="Arial" pitchFamily="34" charset="0"/>
              </a:rPr>
              <a:t>Lateral surface area of a hemisphere =  4∏r</a:t>
            </a:r>
            <a:r>
              <a:rPr lang="en-US" sz="2400" b="1" baseline="-25000" dirty="0" smtClean="0">
                <a:solidFill>
                  <a:srgbClr val="FFFF00"/>
                </a:solidFill>
                <a:latin typeface="Arial" pitchFamily="34" charset="0"/>
                <a:cs typeface="Arial" pitchFamily="34" charset="0"/>
              </a:rPr>
              <a:t>1</a:t>
            </a:r>
            <a:r>
              <a:rPr lang="en-US" sz="2400" b="1" baseline="30000" dirty="0" smtClean="0">
                <a:solidFill>
                  <a:srgbClr val="FFFF00"/>
                </a:solidFill>
                <a:latin typeface="Arial" pitchFamily="34" charset="0"/>
                <a:cs typeface="Arial" pitchFamily="34" charset="0"/>
              </a:rPr>
              <a:t>2</a:t>
            </a:r>
            <a:r>
              <a:rPr lang="en-US" sz="2400" b="1" dirty="0" smtClean="0">
                <a:solidFill>
                  <a:srgbClr val="FFFF00"/>
                </a:solidFill>
                <a:latin typeface="Arial" pitchFamily="34" charset="0"/>
                <a:cs typeface="Arial" pitchFamily="34" charset="0"/>
              </a:rPr>
              <a:t> </a:t>
            </a:r>
          </a:p>
          <a:p>
            <a:pPr>
              <a:buNone/>
            </a:pPr>
            <a:r>
              <a:rPr lang="en-US" sz="2400" b="1" dirty="0" smtClean="0">
                <a:solidFill>
                  <a:srgbClr val="FFFF00"/>
                </a:solidFill>
                <a:latin typeface="Arial" pitchFamily="34" charset="0"/>
                <a:cs typeface="Arial" pitchFamily="34" charset="0"/>
              </a:rPr>
              <a:t>					        = 2 x 22 / 7 x 15 x 15 </a:t>
            </a:r>
          </a:p>
          <a:p>
            <a:pPr>
              <a:buNone/>
            </a:pPr>
            <a:r>
              <a:rPr lang="en-US" sz="2400" b="1" dirty="0" smtClean="0">
                <a:solidFill>
                  <a:srgbClr val="FFFF00"/>
                </a:solidFill>
                <a:latin typeface="Arial" pitchFamily="34" charset="0"/>
                <a:cs typeface="Arial" pitchFamily="34" charset="0"/>
              </a:rPr>
              <a:t>					        = 9900 / 7 cm</a:t>
            </a:r>
            <a:r>
              <a:rPr lang="en-US" sz="2400" b="1" baseline="30000" dirty="0" smtClean="0">
                <a:solidFill>
                  <a:srgbClr val="FFFF00"/>
                </a:solidFill>
                <a:latin typeface="Arial" pitchFamily="34" charset="0"/>
                <a:cs typeface="Arial" pitchFamily="34" charset="0"/>
              </a:rPr>
              <a:t>2</a:t>
            </a:r>
          </a:p>
          <a:p>
            <a:pPr>
              <a:buNone/>
            </a:pPr>
            <a:r>
              <a:rPr lang="en-US" sz="2400" b="1" dirty="0" smtClean="0">
                <a:solidFill>
                  <a:srgbClr val="FFFF00"/>
                </a:solidFill>
                <a:latin typeface="Arial" pitchFamily="34" charset="0"/>
                <a:cs typeface="Arial" pitchFamily="34" charset="0"/>
              </a:rPr>
              <a:t>For the external hemisphere, Radius r</a:t>
            </a:r>
            <a:r>
              <a:rPr lang="en-US" sz="2400" b="1" baseline="-25000" dirty="0" smtClean="0">
                <a:solidFill>
                  <a:srgbClr val="FFFF00"/>
                </a:solidFill>
                <a:latin typeface="Arial" pitchFamily="34" charset="0"/>
                <a:cs typeface="Arial" pitchFamily="34" charset="0"/>
              </a:rPr>
              <a:t>2</a:t>
            </a:r>
            <a:r>
              <a:rPr lang="en-US" sz="2400" b="1" dirty="0" smtClean="0">
                <a:solidFill>
                  <a:srgbClr val="FFFF00"/>
                </a:solidFill>
                <a:latin typeface="Arial" pitchFamily="34" charset="0"/>
                <a:cs typeface="Arial" pitchFamily="34" charset="0"/>
              </a:rPr>
              <a:t>=16 cm</a:t>
            </a:r>
          </a:p>
          <a:p>
            <a:pPr>
              <a:buNone/>
            </a:pPr>
            <a:r>
              <a:rPr lang="en-US" sz="2400" b="1" dirty="0" smtClean="0">
                <a:solidFill>
                  <a:srgbClr val="FFFF00"/>
                </a:solidFill>
                <a:latin typeface="Arial" pitchFamily="34" charset="0"/>
                <a:cs typeface="Arial" pitchFamily="34" charset="0"/>
              </a:rPr>
              <a:t>Lateral surface of a hemisphere  =  2 ∏ r</a:t>
            </a:r>
            <a:r>
              <a:rPr lang="en-US" sz="2400" b="1" baseline="-25000" dirty="0" smtClean="0">
                <a:solidFill>
                  <a:srgbClr val="FFFF00"/>
                </a:solidFill>
                <a:latin typeface="Arial" pitchFamily="34" charset="0"/>
                <a:cs typeface="Arial" pitchFamily="34" charset="0"/>
              </a:rPr>
              <a:t>2</a:t>
            </a:r>
            <a:r>
              <a:rPr lang="en-US" sz="2400" b="1" baseline="30000" dirty="0" smtClean="0">
                <a:solidFill>
                  <a:srgbClr val="FFFF00"/>
                </a:solidFill>
                <a:latin typeface="Arial" pitchFamily="34" charset="0"/>
                <a:cs typeface="Arial" pitchFamily="34" charset="0"/>
              </a:rPr>
              <a:t>2</a:t>
            </a:r>
            <a:r>
              <a:rPr lang="en-US" sz="2400" b="1" dirty="0" smtClean="0">
                <a:solidFill>
                  <a:srgbClr val="FFFF00"/>
                </a:solidFill>
                <a:latin typeface="Arial" pitchFamily="34" charset="0"/>
                <a:cs typeface="Arial" pitchFamily="34" charset="0"/>
              </a:rPr>
              <a:t> </a:t>
            </a:r>
          </a:p>
          <a:p>
            <a:pPr>
              <a:buNone/>
            </a:pPr>
            <a:r>
              <a:rPr lang="en-US" sz="2400" b="1" dirty="0" smtClean="0">
                <a:solidFill>
                  <a:srgbClr val="FFFF00"/>
                </a:solidFill>
                <a:latin typeface="Arial" pitchFamily="34" charset="0"/>
                <a:cs typeface="Arial" pitchFamily="34" charset="0"/>
              </a:rPr>
              <a:t>					=  2 x 22 / 7 x 16 x 16</a:t>
            </a:r>
          </a:p>
          <a:p>
            <a:pPr>
              <a:buNone/>
            </a:pPr>
            <a:r>
              <a:rPr lang="en-US" sz="2400" b="1" dirty="0" smtClean="0">
                <a:solidFill>
                  <a:srgbClr val="FFFF00"/>
                </a:solidFill>
                <a:latin typeface="Arial" pitchFamily="34" charset="0"/>
                <a:cs typeface="Arial" pitchFamily="34" charset="0"/>
              </a:rPr>
              <a:t>					=11264 / 7cm</a:t>
            </a:r>
            <a:r>
              <a:rPr lang="en-US" sz="2400" b="1" baseline="30000" dirty="0" smtClean="0">
                <a:solidFill>
                  <a:srgbClr val="FFFF00"/>
                </a:solidFill>
                <a:latin typeface="Arial" pitchFamily="34" charset="0"/>
                <a:cs typeface="Arial" pitchFamily="34" charset="0"/>
              </a:rPr>
              <a:t>2</a:t>
            </a:r>
          </a:p>
          <a:p>
            <a:pPr>
              <a:buNone/>
            </a:pPr>
            <a:r>
              <a:rPr lang="en-US" sz="2400" b="1" baseline="30000" dirty="0" smtClean="0">
                <a:solidFill>
                  <a:srgbClr val="FFFF00"/>
                </a:solidFill>
                <a:latin typeface="Arial" pitchFamily="34" charset="0"/>
                <a:cs typeface="Arial" pitchFamily="34" charset="0"/>
              </a:rPr>
              <a:t> </a:t>
            </a:r>
            <a:r>
              <a:rPr lang="en-US" sz="2400" b="1" dirty="0" smtClean="0">
                <a:solidFill>
                  <a:srgbClr val="FFFF00"/>
                </a:solidFill>
                <a:latin typeface="Arial" pitchFamily="34" charset="0"/>
                <a:cs typeface="Arial" pitchFamily="34" charset="0"/>
              </a:rPr>
              <a:t> total area to be painted =  9900/7 + 11264/7  =   21164/7 cm</a:t>
            </a:r>
            <a:r>
              <a:rPr lang="en-US" sz="2400" b="1" baseline="30000" dirty="0" smtClean="0">
                <a:solidFill>
                  <a:srgbClr val="FFFF00"/>
                </a:solidFill>
                <a:latin typeface="Arial" pitchFamily="34" charset="0"/>
                <a:cs typeface="Arial" pitchFamily="34" charset="0"/>
              </a:rPr>
              <a:t>2</a:t>
            </a:r>
            <a:r>
              <a:rPr lang="en-US" sz="2400" b="1" dirty="0" smtClean="0">
                <a:solidFill>
                  <a:srgbClr val="FFFF00"/>
                </a:solidFill>
                <a:latin typeface="Arial" pitchFamily="34" charset="0"/>
                <a:cs typeface="Arial" pitchFamily="34" charset="0"/>
              </a:rPr>
              <a:t> </a:t>
            </a:r>
          </a:p>
          <a:p>
            <a:pPr>
              <a:buNone/>
            </a:pPr>
            <a:r>
              <a:rPr lang="en-US" sz="2400" b="1" dirty="0" smtClean="0">
                <a:solidFill>
                  <a:srgbClr val="FFFF00"/>
                </a:solidFill>
                <a:latin typeface="Arial" pitchFamily="34" charset="0"/>
                <a:cs typeface="Arial" pitchFamily="34" charset="0"/>
              </a:rPr>
              <a:t>Cost of painting 1 cm</a:t>
            </a:r>
            <a:r>
              <a:rPr lang="en-US" sz="2400" b="1" baseline="30000" dirty="0" smtClean="0">
                <a:solidFill>
                  <a:srgbClr val="FFFF00"/>
                </a:solidFill>
                <a:latin typeface="Arial" pitchFamily="34" charset="0"/>
                <a:cs typeface="Arial" pitchFamily="34" charset="0"/>
              </a:rPr>
              <a:t>2       </a:t>
            </a:r>
            <a:r>
              <a:rPr lang="en-US" sz="2400" b="1" dirty="0" smtClean="0">
                <a:solidFill>
                  <a:srgbClr val="FFFF00"/>
                </a:solidFill>
                <a:latin typeface="Arial" pitchFamily="34" charset="0"/>
                <a:cs typeface="Arial" pitchFamily="34" charset="0"/>
              </a:rPr>
              <a:t> Rs 7</a:t>
            </a:r>
          </a:p>
          <a:p>
            <a:pPr>
              <a:buNone/>
            </a:pPr>
            <a:r>
              <a:rPr lang="en-US" sz="2400" b="1" dirty="0" smtClean="0">
                <a:solidFill>
                  <a:srgbClr val="FFFF00"/>
                </a:solidFill>
                <a:latin typeface="Arial" pitchFamily="34" charset="0"/>
                <a:cs typeface="Arial" pitchFamily="34" charset="0"/>
              </a:rPr>
              <a:t>Cost of painting 21164/7 x 7   =  Rs 21164</a:t>
            </a:r>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nodeType="clickEffect">
                                  <p:stCondLst>
                                    <p:cond delay="0"/>
                                  </p:stCondLst>
                                  <p:iterate type="lt">
                                    <p:tmPct val="10000"/>
                                  </p:iterate>
                                  <p:childTnLst>
                                    <p:set>
                                      <p:cBhvr>
                                        <p:cTn id="24" dur="1" fill="hold">
                                          <p:stCondLst>
                                            <p:cond delay="0"/>
                                          </p:stCondLst>
                                        </p:cTn>
                                        <p:tgtEl>
                                          <p:spTgt spid="3">
                                            <p:txEl>
                                              <p:pRg st="0" end="0"/>
                                            </p:txEl>
                                          </p:spTgt>
                                        </p:tgtEl>
                                        <p:attrNameLst>
                                          <p:attrName>style.visibility</p:attrName>
                                        </p:attrNameLst>
                                      </p:cBhvr>
                                      <p:to>
                                        <p:strVal val="visible"/>
                                      </p:to>
                                    </p:set>
                                    <p:anim calcmode="lin" valueType="num">
                                      <p:cBhvr>
                                        <p:cTn id="25"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7"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nodeType="clickEffect">
                                  <p:stCondLst>
                                    <p:cond delay="0"/>
                                  </p:stCondLst>
                                  <p:iterate type="lt">
                                    <p:tmPct val="10000"/>
                                  </p:iterate>
                                  <p:childTnLst>
                                    <p:set>
                                      <p:cBhvr>
                                        <p:cTn id="33" dur="1" fill="hold">
                                          <p:stCondLst>
                                            <p:cond delay="0"/>
                                          </p:stCondLst>
                                        </p:cTn>
                                        <p:tgtEl>
                                          <p:spTgt spid="3">
                                            <p:txEl>
                                              <p:pRg st="1" end="1"/>
                                            </p:txEl>
                                          </p:spTgt>
                                        </p:tgtEl>
                                        <p:attrNameLst>
                                          <p:attrName>style.visibility</p:attrName>
                                        </p:attrNameLst>
                                      </p:cBhvr>
                                      <p:to>
                                        <p:strVal val="visible"/>
                                      </p:to>
                                    </p:set>
                                    <p:anim calcmode="lin" valueType="num">
                                      <p:cBhvr>
                                        <p:cTn id="34"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5"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6"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7"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8" dur="500" tmFilter="0,0; .5, 1; 1, 1"/>
                                        <p:tgtEl>
                                          <p:spTgt spid="3">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1" presetClass="entr" presetSubtype="0" fill="hold" nodeType="clickEffect">
                                  <p:stCondLst>
                                    <p:cond delay="0"/>
                                  </p:stCondLst>
                                  <p:iterate type="lt">
                                    <p:tmPct val="10000"/>
                                  </p:iterate>
                                  <p:childTnLst>
                                    <p:set>
                                      <p:cBhvr>
                                        <p:cTn id="42" dur="1" fill="hold">
                                          <p:stCondLst>
                                            <p:cond delay="0"/>
                                          </p:stCondLst>
                                        </p:cTn>
                                        <p:tgtEl>
                                          <p:spTgt spid="3">
                                            <p:txEl>
                                              <p:pRg st="2" end="2"/>
                                            </p:txEl>
                                          </p:spTgt>
                                        </p:tgtEl>
                                        <p:attrNameLst>
                                          <p:attrName>style.visibility</p:attrName>
                                        </p:attrNameLst>
                                      </p:cBhvr>
                                      <p:to>
                                        <p:strVal val="visible"/>
                                      </p:to>
                                    </p:set>
                                    <p:anim calcmode="lin" valueType="num">
                                      <p:cBhvr>
                                        <p:cTn id="43"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4"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5"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6"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7" dur="500" tmFilter="0,0; .5, 1; 1, 1"/>
                                        <p:tgtEl>
                                          <p:spTgt spid="3">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1" presetClass="entr" presetSubtype="0" fill="hold" nodeType="clickEffect">
                                  <p:stCondLst>
                                    <p:cond delay="0"/>
                                  </p:stCondLst>
                                  <p:iterate type="lt">
                                    <p:tmPct val="10000"/>
                                  </p:iterate>
                                  <p:childTnLst>
                                    <p:set>
                                      <p:cBhvr>
                                        <p:cTn id="51" dur="1" fill="hold">
                                          <p:stCondLst>
                                            <p:cond delay="0"/>
                                          </p:stCondLst>
                                        </p:cTn>
                                        <p:tgtEl>
                                          <p:spTgt spid="3">
                                            <p:txEl>
                                              <p:pRg st="3" end="3"/>
                                            </p:txEl>
                                          </p:spTgt>
                                        </p:tgtEl>
                                        <p:attrNameLst>
                                          <p:attrName>style.visibility</p:attrName>
                                        </p:attrNameLst>
                                      </p:cBhvr>
                                      <p:to>
                                        <p:strVal val="visible"/>
                                      </p:to>
                                    </p:set>
                                    <p:anim calcmode="lin" valueType="num">
                                      <p:cBhvr>
                                        <p:cTn id="52"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53"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4"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5"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6" dur="500" tmFilter="0,0; .5, 1; 1, 1"/>
                                        <p:tgtEl>
                                          <p:spTgt spid="3">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41" presetClass="entr" presetSubtype="0" fill="hold" nodeType="clickEffect">
                                  <p:stCondLst>
                                    <p:cond delay="0"/>
                                  </p:stCondLst>
                                  <p:iterate type="lt">
                                    <p:tmPct val="10000"/>
                                  </p:iterate>
                                  <p:childTnLst>
                                    <p:set>
                                      <p:cBhvr>
                                        <p:cTn id="60" dur="1" fill="hold">
                                          <p:stCondLst>
                                            <p:cond delay="0"/>
                                          </p:stCondLst>
                                        </p:cTn>
                                        <p:tgtEl>
                                          <p:spTgt spid="3">
                                            <p:txEl>
                                              <p:pRg st="4" end="4"/>
                                            </p:txEl>
                                          </p:spTgt>
                                        </p:tgtEl>
                                        <p:attrNameLst>
                                          <p:attrName>style.visibility</p:attrName>
                                        </p:attrNameLst>
                                      </p:cBhvr>
                                      <p:to>
                                        <p:strVal val="visible"/>
                                      </p:to>
                                    </p:set>
                                    <p:anim calcmode="lin" valueType="num">
                                      <p:cBhvr>
                                        <p:cTn id="61"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62"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63"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4"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5" dur="500" tmFilter="0,0; .5, 1; 1, 1"/>
                                        <p:tgtEl>
                                          <p:spTgt spid="3">
                                            <p:txEl>
                                              <p:pRg st="4" end="4"/>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41" presetClass="entr" presetSubtype="0" fill="hold" nodeType="clickEffect">
                                  <p:stCondLst>
                                    <p:cond delay="0"/>
                                  </p:stCondLst>
                                  <p:iterate type="lt">
                                    <p:tmPct val="10000"/>
                                  </p:iterate>
                                  <p:childTnLst>
                                    <p:set>
                                      <p:cBhvr>
                                        <p:cTn id="69" dur="1" fill="hold">
                                          <p:stCondLst>
                                            <p:cond delay="0"/>
                                          </p:stCondLst>
                                        </p:cTn>
                                        <p:tgtEl>
                                          <p:spTgt spid="3">
                                            <p:txEl>
                                              <p:pRg st="5" end="5"/>
                                            </p:txEl>
                                          </p:spTgt>
                                        </p:tgtEl>
                                        <p:attrNameLst>
                                          <p:attrName>style.visibility</p:attrName>
                                        </p:attrNameLst>
                                      </p:cBhvr>
                                      <p:to>
                                        <p:strVal val="visible"/>
                                      </p:to>
                                    </p:set>
                                    <p:anim calcmode="lin" valueType="num">
                                      <p:cBhvr>
                                        <p:cTn id="70"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71"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72"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73"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74" dur="500" tmFilter="0,0; .5, 1; 1, 1"/>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41" presetClass="entr" presetSubtype="0" fill="hold" nodeType="clickEffect">
                                  <p:stCondLst>
                                    <p:cond delay="0"/>
                                  </p:stCondLst>
                                  <p:iterate type="lt">
                                    <p:tmPct val="10000"/>
                                  </p:iterate>
                                  <p:childTnLst>
                                    <p:set>
                                      <p:cBhvr>
                                        <p:cTn id="78" dur="1" fill="hold">
                                          <p:stCondLst>
                                            <p:cond delay="0"/>
                                          </p:stCondLst>
                                        </p:cTn>
                                        <p:tgtEl>
                                          <p:spTgt spid="3">
                                            <p:txEl>
                                              <p:pRg st="6" end="6"/>
                                            </p:txEl>
                                          </p:spTgt>
                                        </p:tgtEl>
                                        <p:attrNameLst>
                                          <p:attrName>style.visibility</p:attrName>
                                        </p:attrNameLst>
                                      </p:cBhvr>
                                      <p:to>
                                        <p:strVal val="visible"/>
                                      </p:to>
                                    </p:set>
                                    <p:anim calcmode="lin" valueType="num">
                                      <p:cBhvr>
                                        <p:cTn id="79" dur="500" fill="hold"/>
                                        <p:tgtEl>
                                          <p:spTgt spid="3">
                                            <p:txEl>
                                              <p:pRg st="6" end="6"/>
                                            </p:txEl>
                                          </p:spTgt>
                                        </p:tgtEl>
                                        <p:attrNameLst>
                                          <p:attrName>ppt_x</p:attrName>
                                        </p:attrNameLst>
                                      </p:cBhvr>
                                      <p:tavLst>
                                        <p:tav tm="0">
                                          <p:val>
                                            <p:strVal val="#ppt_x"/>
                                          </p:val>
                                        </p:tav>
                                        <p:tav tm="50000">
                                          <p:val>
                                            <p:strVal val="#ppt_x+.1"/>
                                          </p:val>
                                        </p:tav>
                                        <p:tav tm="100000">
                                          <p:val>
                                            <p:strVal val="#ppt_x"/>
                                          </p:val>
                                        </p:tav>
                                      </p:tavLst>
                                    </p:anim>
                                    <p:anim calcmode="lin" valueType="num">
                                      <p:cBhvr>
                                        <p:cTn id="80" dur="500" fill="hold"/>
                                        <p:tgtEl>
                                          <p:spTgt spid="3">
                                            <p:txEl>
                                              <p:pRg st="6" end="6"/>
                                            </p:txEl>
                                          </p:spTgt>
                                        </p:tgtEl>
                                        <p:attrNameLst>
                                          <p:attrName>ppt_y</p:attrName>
                                        </p:attrNameLst>
                                      </p:cBhvr>
                                      <p:tavLst>
                                        <p:tav tm="0">
                                          <p:val>
                                            <p:strVal val="#ppt_y"/>
                                          </p:val>
                                        </p:tav>
                                        <p:tav tm="100000">
                                          <p:val>
                                            <p:strVal val="#ppt_y"/>
                                          </p:val>
                                        </p:tav>
                                      </p:tavLst>
                                    </p:anim>
                                    <p:anim calcmode="lin" valueType="num">
                                      <p:cBhvr>
                                        <p:cTn id="81" dur="500" fill="hold"/>
                                        <p:tgtEl>
                                          <p:spTgt spid="3">
                                            <p:txEl>
                                              <p:pRg st="6" end="6"/>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82" dur="500" fill="hold"/>
                                        <p:tgtEl>
                                          <p:spTgt spid="3">
                                            <p:txEl>
                                              <p:pRg st="6" end="6"/>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83" dur="500" tmFilter="0,0; .5, 1; 1, 1"/>
                                        <p:tgtEl>
                                          <p:spTgt spid="3">
                                            <p:txEl>
                                              <p:pRg st="6" end="6"/>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41" presetClass="entr" presetSubtype="0" fill="hold" nodeType="clickEffect">
                                  <p:stCondLst>
                                    <p:cond delay="0"/>
                                  </p:stCondLst>
                                  <p:iterate type="lt">
                                    <p:tmPct val="10000"/>
                                  </p:iterate>
                                  <p:childTnLst>
                                    <p:set>
                                      <p:cBhvr>
                                        <p:cTn id="87" dur="1" fill="hold">
                                          <p:stCondLst>
                                            <p:cond delay="0"/>
                                          </p:stCondLst>
                                        </p:cTn>
                                        <p:tgtEl>
                                          <p:spTgt spid="3">
                                            <p:txEl>
                                              <p:pRg st="7" end="7"/>
                                            </p:txEl>
                                          </p:spTgt>
                                        </p:tgtEl>
                                        <p:attrNameLst>
                                          <p:attrName>style.visibility</p:attrName>
                                        </p:attrNameLst>
                                      </p:cBhvr>
                                      <p:to>
                                        <p:strVal val="visible"/>
                                      </p:to>
                                    </p:set>
                                    <p:anim calcmode="lin" valueType="num">
                                      <p:cBhvr>
                                        <p:cTn id="88" dur="500" fill="hold"/>
                                        <p:tgtEl>
                                          <p:spTgt spid="3">
                                            <p:txEl>
                                              <p:pRg st="7" end="7"/>
                                            </p:txEl>
                                          </p:spTgt>
                                        </p:tgtEl>
                                        <p:attrNameLst>
                                          <p:attrName>ppt_x</p:attrName>
                                        </p:attrNameLst>
                                      </p:cBhvr>
                                      <p:tavLst>
                                        <p:tav tm="0">
                                          <p:val>
                                            <p:strVal val="#ppt_x"/>
                                          </p:val>
                                        </p:tav>
                                        <p:tav tm="50000">
                                          <p:val>
                                            <p:strVal val="#ppt_x+.1"/>
                                          </p:val>
                                        </p:tav>
                                        <p:tav tm="100000">
                                          <p:val>
                                            <p:strVal val="#ppt_x"/>
                                          </p:val>
                                        </p:tav>
                                      </p:tavLst>
                                    </p:anim>
                                    <p:anim calcmode="lin" valueType="num">
                                      <p:cBhvr>
                                        <p:cTn id="89" dur="500" fill="hold"/>
                                        <p:tgtEl>
                                          <p:spTgt spid="3">
                                            <p:txEl>
                                              <p:pRg st="7" end="7"/>
                                            </p:txEl>
                                          </p:spTgt>
                                        </p:tgtEl>
                                        <p:attrNameLst>
                                          <p:attrName>ppt_y</p:attrName>
                                        </p:attrNameLst>
                                      </p:cBhvr>
                                      <p:tavLst>
                                        <p:tav tm="0">
                                          <p:val>
                                            <p:strVal val="#ppt_y"/>
                                          </p:val>
                                        </p:tav>
                                        <p:tav tm="100000">
                                          <p:val>
                                            <p:strVal val="#ppt_y"/>
                                          </p:val>
                                        </p:tav>
                                      </p:tavLst>
                                    </p:anim>
                                    <p:anim calcmode="lin" valueType="num">
                                      <p:cBhvr>
                                        <p:cTn id="90" dur="500" fill="hold"/>
                                        <p:tgtEl>
                                          <p:spTgt spid="3">
                                            <p:txEl>
                                              <p:pRg st="7" end="7"/>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91" dur="500" fill="hold"/>
                                        <p:tgtEl>
                                          <p:spTgt spid="3">
                                            <p:txEl>
                                              <p:pRg st="7" end="7"/>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92" dur="500" tmFilter="0,0; .5, 1; 1, 1"/>
                                        <p:tgtEl>
                                          <p:spTgt spid="3">
                                            <p:txEl>
                                              <p:pRg st="7" end="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41" presetClass="entr" presetSubtype="0" fill="hold" nodeType="clickEffect">
                                  <p:stCondLst>
                                    <p:cond delay="0"/>
                                  </p:stCondLst>
                                  <p:iterate type="lt">
                                    <p:tmPct val="10000"/>
                                  </p:iterate>
                                  <p:childTnLst>
                                    <p:set>
                                      <p:cBhvr>
                                        <p:cTn id="96" dur="1" fill="hold">
                                          <p:stCondLst>
                                            <p:cond delay="0"/>
                                          </p:stCondLst>
                                        </p:cTn>
                                        <p:tgtEl>
                                          <p:spTgt spid="3">
                                            <p:txEl>
                                              <p:pRg st="8" end="8"/>
                                            </p:txEl>
                                          </p:spTgt>
                                        </p:tgtEl>
                                        <p:attrNameLst>
                                          <p:attrName>style.visibility</p:attrName>
                                        </p:attrNameLst>
                                      </p:cBhvr>
                                      <p:to>
                                        <p:strVal val="visible"/>
                                      </p:to>
                                    </p:set>
                                    <p:anim calcmode="lin" valueType="num">
                                      <p:cBhvr>
                                        <p:cTn id="97" dur="500" fill="hold"/>
                                        <p:tgtEl>
                                          <p:spTgt spid="3">
                                            <p:txEl>
                                              <p:pRg st="8" end="8"/>
                                            </p:txEl>
                                          </p:spTgt>
                                        </p:tgtEl>
                                        <p:attrNameLst>
                                          <p:attrName>ppt_x</p:attrName>
                                        </p:attrNameLst>
                                      </p:cBhvr>
                                      <p:tavLst>
                                        <p:tav tm="0">
                                          <p:val>
                                            <p:strVal val="#ppt_x"/>
                                          </p:val>
                                        </p:tav>
                                        <p:tav tm="50000">
                                          <p:val>
                                            <p:strVal val="#ppt_x+.1"/>
                                          </p:val>
                                        </p:tav>
                                        <p:tav tm="100000">
                                          <p:val>
                                            <p:strVal val="#ppt_x"/>
                                          </p:val>
                                        </p:tav>
                                      </p:tavLst>
                                    </p:anim>
                                    <p:anim calcmode="lin" valueType="num">
                                      <p:cBhvr>
                                        <p:cTn id="98" dur="500" fill="hold"/>
                                        <p:tgtEl>
                                          <p:spTgt spid="3">
                                            <p:txEl>
                                              <p:pRg st="8" end="8"/>
                                            </p:txEl>
                                          </p:spTgt>
                                        </p:tgtEl>
                                        <p:attrNameLst>
                                          <p:attrName>ppt_y</p:attrName>
                                        </p:attrNameLst>
                                      </p:cBhvr>
                                      <p:tavLst>
                                        <p:tav tm="0">
                                          <p:val>
                                            <p:strVal val="#ppt_y"/>
                                          </p:val>
                                        </p:tav>
                                        <p:tav tm="100000">
                                          <p:val>
                                            <p:strVal val="#ppt_y"/>
                                          </p:val>
                                        </p:tav>
                                      </p:tavLst>
                                    </p:anim>
                                    <p:anim calcmode="lin" valueType="num">
                                      <p:cBhvr>
                                        <p:cTn id="99" dur="500" fill="hold"/>
                                        <p:tgtEl>
                                          <p:spTgt spid="3">
                                            <p:txEl>
                                              <p:pRg st="8" end="8"/>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0" dur="500" fill="hold"/>
                                        <p:tgtEl>
                                          <p:spTgt spid="3">
                                            <p:txEl>
                                              <p:pRg st="8" end="8"/>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01" dur="500" tmFilter="0,0; .5, 1; 1, 1"/>
                                        <p:tgtEl>
                                          <p:spTgt spid="3">
                                            <p:txEl>
                                              <p:pRg st="8" end="8"/>
                                            </p:txEl>
                                          </p:spTgt>
                                        </p:tgtEl>
                                      </p:cBhvr>
                                    </p:animEffect>
                                  </p:childTnLst>
                                </p:cTn>
                              </p:par>
                            </p:childTnLst>
                          </p:cTn>
                        </p:par>
                      </p:childTnLst>
                    </p:cTn>
                  </p:par>
                  <p:par>
                    <p:cTn id="102" fill="hold">
                      <p:stCondLst>
                        <p:cond delay="indefinite"/>
                      </p:stCondLst>
                      <p:childTnLst>
                        <p:par>
                          <p:cTn id="103" fill="hold">
                            <p:stCondLst>
                              <p:cond delay="0"/>
                            </p:stCondLst>
                            <p:childTnLst>
                              <p:par>
                                <p:cTn id="104" presetID="41" presetClass="entr" presetSubtype="0" fill="hold" nodeType="clickEffect">
                                  <p:stCondLst>
                                    <p:cond delay="0"/>
                                  </p:stCondLst>
                                  <p:iterate type="lt">
                                    <p:tmPct val="10000"/>
                                  </p:iterate>
                                  <p:childTnLst>
                                    <p:set>
                                      <p:cBhvr>
                                        <p:cTn id="105" dur="1" fill="hold">
                                          <p:stCondLst>
                                            <p:cond delay="0"/>
                                          </p:stCondLst>
                                        </p:cTn>
                                        <p:tgtEl>
                                          <p:spTgt spid="3">
                                            <p:txEl>
                                              <p:pRg st="9" end="9"/>
                                            </p:txEl>
                                          </p:spTgt>
                                        </p:tgtEl>
                                        <p:attrNameLst>
                                          <p:attrName>style.visibility</p:attrName>
                                        </p:attrNameLst>
                                      </p:cBhvr>
                                      <p:to>
                                        <p:strVal val="visible"/>
                                      </p:to>
                                    </p:set>
                                    <p:anim calcmode="lin" valueType="num">
                                      <p:cBhvr>
                                        <p:cTn id="106" dur="500" fill="hold"/>
                                        <p:tgtEl>
                                          <p:spTgt spid="3">
                                            <p:txEl>
                                              <p:pRg st="9" end="9"/>
                                            </p:txEl>
                                          </p:spTgt>
                                        </p:tgtEl>
                                        <p:attrNameLst>
                                          <p:attrName>ppt_x</p:attrName>
                                        </p:attrNameLst>
                                      </p:cBhvr>
                                      <p:tavLst>
                                        <p:tav tm="0">
                                          <p:val>
                                            <p:strVal val="#ppt_x"/>
                                          </p:val>
                                        </p:tav>
                                        <p:tav tm="50000">
                                          <p:val>
                                            <p:strVal val="#ppt_x+.1"/>
                                          </p:val>
                                        </p:tav>
                                        <p:tav tm="100000">
                                          <p:val>
                                            <p:strVal val="#ppt_x"/>
                                          </p:val>
                                        </p:tav>
                                      </p:tavLst>
                                    </p:anim>
                                    <p:anim calcmode="lin" valueType="num">
                                      <p:cBhvr>
                                        <p:cTn id="107" dur="500" fill="hold"/>
                                        <p:tgtEl>
                                          <p:spTgt spid="3">
                                            <p:txEl>
                                              <p:pRg st="9" end="9"/>
                                            </p:txEl>
                                          </p:spTgt>
                                        </p:tgtEl>
                                        <p:attrNameLst>
                                          <p:attrName>ppt_y</p:attrName>
                                        </p:attrNameLst>
                                      </p:cBhvr>
                                      <p:tavLst>
                                        <p:tav tm="0">
                                          <p:val>
                                            <p:strVal val="#ppt_y"/>
                                          </p:val>
                                        </p:tav>
                                        <p:tav tm="100000">
                                          <p:val>
                                            <p:strVal val="#ppt_y"/>
                                          </p:val>
                                        </p:tav>
                                      </p:tavLst>
                                    </p:anim>
                                    <p:anim calcmode="lin" valueType="num">
                                      <p:cBhvr>
                                        <p:cTn id="108" dur="500" fill="hold"/>
                                        <p:tgtEl>
                                          <p:spTgt spid="3">
                                            <p:txEl>
                                              <p:pRg st="9" end="9"/>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9" dur="500" fill="hold"/>
                                        <p:tgtEl>
                                          <p:spTgt spid="3">
                                            <p:txEl>
                                              <p:pRg st="9" end="9"/>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0" dur="500" tmFilter="0,0; .5, 1; 1, 1"/>
                                        <p:tgtEl>
                                          <p:spTgt spid="3">
                                            <p:txEl>
                                              <p:pRg st="9" end="9"/>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41" presetClass="entr" presetSubtype="0" fill="hold" nodeType="clickEffect">
                                  <p:stCondLst>
                                    <p:cond delay="0"/>
                                  </p:stCondLst>
                                  <p:iterate type="lt">
                                    <p:tmPct val="10000"/>
                                  </p:iterate>
                                  <p:childTnLst>
                                    <p:set>
                                      <p:cBhvr>
                                        <p:cTn id="114" dur="1" fill="hold">
                                          <p:stCondLst>
                                            <p:cond delay="0"/>
                                          </p:stCondLst>
                                        </p:cTn>
                                        <p:tgtEl>
                                          <p:spTgt spid="3">
                                            <p:txEl>
                                              <p:pRg st="10" end="10"/>
                                            </p:txEl>
                                          </p:spTgt>
                                        </p:tgtEl>
                                        <p:attrNameLst>
                                          <p:attrName>style.visibility</p:attrName>
                                        </p:attrNameLst>
                                      </p:cBhvr>
                                      <p:to>
                                        <p:strVal val="visible"/>
                                      </p:to>
                                    </p:set>
                                    <p:anim calcmode="lin" valueType="num">
                                      <p:cBhvr>
                                        <p:cTn id="115" dur="500" fill="hold"/>
                                        <p:tgtEl>
                                          <p:spTgt spid="3">
                                            <p:txEl>
                                              <p:pRg st="10" end="1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16" dur="500" fill="hold"/>
                                        <p:tgtEl>
                                          <p:spTgt spid="3">
                                            <p:txEl>
                                              <p:pRg st="10" end="10"/>
                                            </p:txEl>
                                          </p:spTgt>
                                        </p:tgtEl>
                                        <p:attrNameLst>
                                          <p:attrName>ppt_y</p:attrName>
                                        </p:attrNameLst>
                                      </p:cBhvr>
                                      <p:tavLst>
                                        <p:tav tm="0">
                                          <p:val>
                                            <p:strVal val="#ppt_y"/>
                                          </p:val>
                                        </p:tav>
                                        <p:tav tm="100000">
                                          <p:val>
                                            <p:strVal val="#ppt_y"/>
                                          </p:val>
                                        </p:tav>
                                      </p:tavLst>
                                    </p:anim>
                                    <p:anim calcmode="lin" valueType="num">
                                      <p:cBhvr>
                                        <p:cTn id="117" dur="500" fill="hold"/>
                                        <p:tgtEl>
                                          <p:spTgt spid="3">
                                            <p:txEl>
                                              <p:pRg st="10" end="1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18" dur="500" fill="hold"/>
                                        <p:tgtEl>
                                          <p:spTgt spid="3">
                                            <p:txEl>
                                              <p:pRg st="10" end="1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9" dur="500" tmFilter="0,0; .5, 1; 1, 1"/>
                                        <p:tgtEl>
                                          <p:spTgt spid="3">
                                            <p:txEl>
                                              <p:pRg st="10" end="10"/>
                                            </p:txEl>
                                          </p:spTgt>
                                        </p:tgtEl>
                                      </p:cBhvr>
                                    </p:animEffect>
                                  </p:childTnLst>
                                </p:cTn>
                              </p:par>
                            </p:childTnLst>
                          </p:cTn>
                        </p:par>
                      </p:childTnLst>
                    </p:cTn>
                  </p:par>
                  <p:par>
                    <p:cTn id="120" fill="hold">
                      <p:stCondLst>
                        <p:cond delay="indefinite"/>
                      </p:stCondLst>
                      <p:childTnLst>
                        <p:par>
                          <p:cTn id="121" fill="hold">
                            <p:stCondLst>
                              <p:cond delay="0"/>
                            </p:stCondLst>
                            <p:childTnLst>
                              <p:par>
                                <p:cTn id="122" presetID="41" presetClass="entr" presetSubtype="0" fill="hold" nodeType="clickEffect">
                                  <p:stCondLst>
                                    <p:cond delay="0"/>
                                  </p:stCondLst>
                                  <p:iterate type="lt">
                                    <p:tmPct val="10000"/>
                                  </p:iterate>
                                  <p:childTnLst>
                                    <p:set>
                                      <p:cBhvr>
                                        <p:cTn id="123" dur="1" fill="hold">
                                          <p:stCondLst>
                                            <p:cond delay="0"/>
                                          </p:stCondLst>
                                        </p:cTn>
                                        <p:tgtEl>
                                          <p:spTgt spid="3">
                                            <p:txEl>
                                              <p:pRg st="11" end="11"/>
                                            </p:txEl>
                                          </p:spTgt>
                                        </p:tgtEl>
                                        <p:attrNameLst>
                                          <p:attrName>style.visibility</p:attrName>
                                        </p:attrNameLst>
                                      </p:cBhvr>
                                      <p:to>
                                        <p:strVal val="visible"/>
                                      </p:to>
                                    </p:set>
                                    <p:anim calcmode="lin" valueType="num">
                                      <p:cBhvr>
                                        <p:cTn id="124" dur="500" fill="hold"/>
                                        <p:tgtEl>
                                          <p:spTgt spid="3">
                                            <p:txEl>
                                              <p:pRg st="11" end="1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25" dur="500" fill="hold"/>
                                        <p:tgtEl>
                                          <p:spTgt spid="3">
                                            <p:txEl>
                                              <p:pRg st="11" end="11"/>
                                            </p:txEl>
                                          </p:spTgt>
                                        </p:tgtEl>
                                        <p:attrNameLst>
                                          <p:attrName>ppt_y</p:attrName>
                                        </p:attrNameLst>
                                      </p:cBhvr>
                                      <p:tavLst>
                                        <p:tav tm="0">
                                          <p:val>
                                            <p:strVal val="#ppt_y"/>
                                          </p:val>
                                        </p:tav>
                                        <p:tav tm="100000">
                                          <p:val>
                                            <p:strVal val="#ppt_y"/>
                                          </p:val>
                                        </p:tav>
                                      </p:tavLst>
                                    </p:anim>
                                    <p:anim calcmode="lin" valueType="num">
                                      <p:cBhvr>
                                        <p:cTn id="126" dur="500" fill="hold"/>
                                        <p:tgtEl>
                                          <p:spTgt spid="3">
                                            <p:txEl>
                                              <p:pRg st="11" end="1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27" dur="500" fill="hold"/>
                                        <p:tgtEl>
                                          <p:spTgt spid="3">
                                            <p:txEl>
                                              <p:pRg st="11" end="1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28" dur="500" tmFilter="0,0; .5, 1; 1, 1"/>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4"/>
          <p:cNvSpPr>
            <a:spLocks noChangeArrowheads="1" noChangeShapeType="1" noTextEdit="1"/>
          </p:cNvSpPr>
          <p:nvPr/>
        </p:nvSpPr>
        <p:spPr bwMode="auto">
          <a:xfrm>
            <a:off x="304800" y="457201"/>
            <a:ext cx="7561262" cy="3260724"/>
          </a:xfrm>
          <a:prstGeom prst="rect">
            <a:avLst/>
          </a:prstGeom>
        </p:spPr>
        <p:txBody>
          <a:bodyPr wrap="none" fromWordArt="1">
            <a:prstTxWarp prst="textDoubleWave1">
              <a:avLst>
                <a:gd name="adj1" fmla="val 6500"/>
                <a:gd name="adj2" fmla="val 0"/>
              </a:avLst>
            </a:prstTxWarp>
          </a:bodyPr>
          <a:lstStyle/>
          <a:p>
            <a:pPr algn="ctr"/>
            <a:r>
              <a:rPr lang="en-IN" sz="3600" kern="10" spc="-360" dirty="0">
                <a:ln w="12700">
                  <a:solidFill>
                    <a:srgbClr val="000099"/>
                  </a:solidFill>
                  <a:round/>
                  <a:headEnd/>
                  <a:tailEnd/>
                </a:ln>
                <a:solidFill>
                  <a:srgbClr val="33CCFF"/>
                </a:solidFill>
                <a:effectLst>
                  <a:outerShdw dist="125724" dir="18900000" algn="ctr" rotWithShape="0">
                    <a:srgbClr val="000099"/>
                  </a:outerShdw>
                </a:effectLst>
                <a:latin typeface="Jokerman"/>
              </a:rPr>
              <a:t>Homework Time!</a:t>
            </a:r>
          </a:p>
        </p:txBody>
      </p:sp>
      <p:pic>
        <p:nvPicPr>
          <p:cNvPr id="15363" name="Picture 6" descr="frank2"/>
          <p:cNvPicPr>
            <a:picLocks noChangeAspect="1" noChangeArrowheads="1"/>
          </p:cNvPicPr>
          <p:nvPr/>
        </p:nvPicPr>
        <p:blipFill>
          <a:blip r:embed="rId2" cstate="print"/>
          <a:srcRect/>
          <a:stretch>
            <a:fillRect/>
          </a:stretch>
        </p:blipFill>
        <p:spPr bwMode="auto">
          <a:xfrm>
            <a:off x="827088" y="3716338"/>
            <a:ext cx="7396162" cy="2419350"/>
          </a:xfrm>
          <a:prstGeom prst="rect">
            <a:avLst/>
          </a:prstGeom>
          <a:noFill/>
          <a:ln w="9525">
            <a:noFill/>
            <a:miter lim="800000"/>
            <a:headEnd/>
            <a:tailEnd/>
          </a:ln>
        </p:spPr>
      </p:pic>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fade">
                                      <p:cBhvr>
                                        <p:cTn id="7" dur="770" decel="100000"/>
                                        <p:tgtEl>
                                          <p:spTgt spid="15362">
                                            <p:txEl>
                                              <p:pRg st="0" end="0"/>
                                            </p:txEl>
                                          </p:spTgt>
                                        </p:tgtEl>
                                      </p:cBhvr>
                                    </p:animEffect>
                                    <p:animScale>
                                      <p:cBhvr>
                                        <p:cTn id="8" dur="770" decel="100000"/>
                                        <p:tgtEl>
                                          <p:spTgt spid="15362">
                                            <p:txEl>
                                              <p:pRg st="0" end="0"/>
                                            </p:txEl>
                                          </p:spTgt>
                                        </p:tgtEl>
                                      </p:cBhvr>
                                      <p:from x="10000" y="10000"/>
                                      <p:to x="200000" y="450000"/>
                                    </p:animScale>
                                    <p:animScale>
                                      <p:cBhvr>
                                        <p:cTn id="9" dur="1230" accel="100000" fill="hold">
                                          <p:stCondLst>
                                            <p:cond delay="770"/>
                                          </p:stCondLst>
                                        </p:cTn>
                                        <p:tgtEl>
                                          <p:spTgt spid="15362">
                                            <p:txEl>
                                              <p:pRg st="0" end="0"/>
                                            </p:txEl>
                                          </p:spTgt>
                                        </p:tgtEl>
                                      </p:cBhvr>
                                      <p:from x="200000" y="450000"/>
                                      <p:to x="100000" y="100000"/>
                                    </p:animScale>
                                    <p:set>
                                      <p:cBhvr>
                                        <p:cTn id="10" dur="770" fill="hold"/>
                                        <p:tgtEl>
                                          <p:spTgt spid="15362">
                                            <p:txEl>
                                              <p:pRg st="0" end="0"/>
                                            </p:txEl>
                                          </p:spTgt>
                                        </p:tgtEl>
                                        <p:attrNameLst>
                                          <p:attrName>ppt_x</p:attrName>
                                        </p:attrNameLst>
                                      </p:cBhvr>
                                      <p:to>
                                        <p:strVal val="(0.5)"/>
                                      </p:to>
                                    </p:set>
                                    <p:anim from="(0.5)" to="(#ppt_x)" calcmode="lin" valueType="num">
                                      <p:cBhvr>
                                        <p:cTn id="11" dur="1230" accel="100000" fill="hold">
                                          <p:stCondLst>
                                            <p:cond delay="770"/>
                                          </p:stCondLst>
                                        </p:cTn>
                                        <p:tgtEl>
                                          <p:spTgt spid="15362">
                                            <p:txEl>
                                              <p:pRg st="0" end="0"/>
                                            </p:txEl>
                                          </p:spTgt>
                                        </p:tgtEl>
                                        <p:attrNameLst>
                                          <p:attrName>ppt_x</p:attrName>
                                        </p:attrNameLst>
                                      </p:cBhvr>
                                    </p:anim>
                                    <p:set>
                                      <p:cBhvr>
                                        <p:cTn id="12" dur="770" fill="hold"/>
                                        <p:tgtEl>
                                          <p:spTgt spid="15362">
                                            <p:txEl>
                                              <p:pRg st="0" end="0"/>
                                            </p:txEl>
                                          </p:spTgt>
                                        </p:tgtEl>
                                        <p:attrNameLst>
                                          <p:attrName>ppt_y</p:attrName>
                                        </p:attrNameLst>
                                      </p:cBhvr>
                                      <p:to>
                                        <p:strVal val="(#ppt_y+0.4)"/>
                                      </p:to>
                                    </p:set>
                                    <p:anim from="(#ppt_y+0.4)" to="(#ppt_y)" calcmode="lin" valueType="num">
                                      <p:cBhvr>
                                        <p:cTn id="13" dur="1230" accel="100000" fill="hold">
                                          <p:stCondLst>
                                            <p:cond delay="770"/>
                                          </p:stCondLst>
                                        </p:cTn>
                                        <p:tgtEl>
                                          <p:spTgt spid="15362">
                                            <p:txEl>
                                              <p:pRg st="0" end="0"/>
                                            </p:txEl>
                                          </p:spTgt>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48" presetClass="entr" presetSubtype="0" accel="50000" fill="hold" nodeType="clickEffect">
                                  <p:stCondLst>
                                    <p:cond delay="0"/>
                                  </p:stCondLst>
                                  <p:childTnLst>
                                    <p:set>
                                      <p:cBhvr>
                                        <p:cTn id="17" dur="1" fill="hold">
                                          <p:stCondLst>
                                            <p:cond delay="0"/>
                                          </p:stCondLst>
                                        </p:cTn>
                                        <p:tgtEl>
                                          <p:spTgt spid="15363"/>
                                        </p:tgtEl>
                                        <p:attrNameLst>
                                          <p:attrName>style.visibility</p:attrName>
                                        </p:attrNameLst>
                                      </p:cBhvr>
                                      <p:to>
                                        <p:strVal val="visible"/>
                                      </p:to>
                                    </p:set>
                                    <p:anim calcmode="lin" valueType="num">
                                      <p:cBhvr>
                                        <p:cTn id="18" dur="500" fill="hold"/>
                                        <p:tgtEl>
                                          <p:spTgt spid="1536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9" dur="500" fill="hold"/>
                                        <p:tgtEl>
                                          <p:spTgt spid="15363"/>
                                        </p:tgtEl>
                                        <p:attrNameLst>
                                          <p:attrName>ppt_x</p:attrName>
                                        </p:attrNameLst>
                                      </p:cBhvr>
                                      <p:tavLst>
                                        <p:tav tm="0">
                                          <p:val>
                                            <p:fltVal val="-1"/>
                                          </p:val>
                                        </p:tav>
                                        <p:tav tm="50000">
                                          <p:val>
                                            <p:fltVal val="0.95"/>
                                          </p:val>
                                        </p:tav>
                                        <p:tav tm="100000">
                                          <p:val>
                                            <p:strVal val="#ppt_x"/>
                                          </p:val>
                                        </p:tav>
                                      </p:tavLst>
                                    </p:anim>
                                    <p:anim calcmode="lin" valueType="num">
                                      <p:cBhvr>
                                        <p:cTn id="20" dur="500" fill="hold"/>
                                        <p:tgtEl>
                                          <p:spTgt spid="15363"/>
                                        </p:tgtEl>
                                        <p:attrNameLst>
                                          <p:attrName>ppt_y</p:attrName>
                                        </p:attrNameLst>
                                      </p:cBhvr>
                                      <p:tavLst>
                                        <p:tav tm="0">
                                          <p:val>
                                            <p:strVal val="#ppt_y"/>
                                          </p:val>
                                        </p:tav>
                                        <p:tav tm="100000">
                                          <p:val>
                                            <p:strVal val="#ppt_y"/>
                                          </p:val>
                                        </p:tav>
                                      </p:tavLst>
                                    </p:anim>
                                    <p:animEffect transition="in" filter="fade">
                                      <p:cBhvr>
                                        <p:cTn id="21"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15 . 4</a:t>
            </a:r>
            <a:endParaRPr lang="en-IN" dirty="0"/>
          </a:p>
        </p:txBody>
      </p:sp>
      <p:sp>
        <p:nvSpPr>
          <p:cNvPr id="3" name="Content Placeholder 2"/>
          <p:cNvSpPr>
            <a:spLocks noGrp="1"/>
          </p:cNvSpPr>
          <p:nvPr>
            <p:ph idx="1"/>
          </p:nvPr>
        </p:nvSpPr>
        <p:spPr/>
        <p:txBody>
          <a:bodyPr/>
          <a:lstStyle/>
          <a:p>
            <a:r>
              <a:rPr lang="en-US" dirty="0" smtClean="0"/>
              <a:t>QUESTIONS </a:t>
            </a:r>
            <a:r>
              <a:rPr lang="en-US" smtClean="0"/>
              <a:t>ARE     4 ,  5   AND ALL ILLUSTRATION   </a:t>
            </a:r>
            <a:endParaRPr lang="en-IN"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r>
              <a:rPr lang="en-US" smtClean="0"/>
              <a:t>Organizational Behavior / Perception</a:t>
            </a:r>
            <a:endParaRPr lang="en-US"/>
          </a:p>
        </p:txBody>
      </p:sp>
      <p:sp>
        <p:nvSpPr>
          <p:cNvPr id="3" name="Slide Number Placeholder 2"/>
          <p:cNvSpPr>
            <a:spLocks noGrp="1"/>
          </p:cNvSpPr>
          <p:nvPr>
            <p:ph type="sldNum" sz="quarter" idx="12"/>
          </p:nvPr>
        </p:nvSpPr>
        <p:spPr/>
        <p:txBody>
          <a:bodyPr/>
          <a:lstStyle/>
          <a:p>
            <a:pPr>
              <a:defRPr/>
            </a:pPr>
            <a:fld id="{F473997C-444D-44B0-A973-3665A9330075}" type="slidenum">
              <a:rPr lang="en-US" smtClean="0"/>
              <a:pPr>
                <a:defRPr/>
              </a:pPr>
              <a:t>14</a:t>
            </a:fld>
            <a:endParaRPr lang="en-US"/>
          </a:p>
        </p:txBody>
      </p:sp>
      <p:pic>
        <p:nvPicPr>
          <p:cNvPr id="74756" name="Picture 2" descr="C:\Users\Administrator\Desktop\thanx.gif"/>
          <p:cNvPicPr>
            <a:picLocks noChangeAspect="1" noChangeArrowheads="1" noCrop="1"/>
          </p:cNvPicPr>
          <p:nvPr/>
        </p:nvPicPr>
        <p:blipFill>
          <a:blip r:embed="rId2" cstate="print">
            <a:duotone>
              <a:prstClr val="black"/>
              <a:schemeClr val="accent1">
                <a:tint val="45000"/>
                <a:satMod val="400000"/>
              </a:schemeClr>
            </a:duotone>
          </a:blip>
          <a:srcRect/>
          <a:stretch>
            <a:fillRect/>
          </a:stretch>
        </p:blipFill>
        <p:spPr bwMode="auto">
          <a:xfrm>
            <a:off x="0" y="0"/>
            <a:ext cx="9144000" cy="6858000"/>
          </a:xfrm>
          <a:prstGeom prst="rect">
            <a:avLst/>
          </a:prstGeom>
          <a:noFill/>
          <a:ln w="9525">
            <a:noFill/>
            <a:miter lim="800000"/>
            <a:headEnd/>
            <a:tailEnd/>
          </a:ln>
          <a:scene3d>
            <a:camera prst="orthographicFront"/>
            <a:lightRig rig="threePt" dir="t"/>
          </a:scene3d>
          <a:sp3d extrusionH="76200" contourW="12700">
            <a:extrusionClr>
              <a:schemeClr val="tx1"/>
            </a:extrusionClr>
            <a:contourClr>
              <a:schemeClr val="tx1"/>
            </a:contourClr>
          </a:sp3d>
        </p:spPr>
      </p:pic>
    </p:spTree>
  </p:cSld>
  <p:clrMapOvr>
    <a:masterClrMapping/>
  </p:clrMapOvr>
  <p:transition spd="slow">
    <p:strips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1066800"/>
            <a:ext cx="9144000" cy="685800"/>
          </a:xfrm>
          <a:prstGeom prst="rect">
            <a:avLst/>
          </a:prstGeom>
          <a:noFill/>
          <a:ln w="9525">
            <a:noFill/>
            <a:miter lim="800000"/>
            <a:headEnd/>
            <a:tailEnd/>
          </a:ln>
          <a:effectLst/>
        </p:spPr>
        <p:txBody>
          <a:bodyPr anchor="ctr">
            <a:prstTxWarp prst="textNoShape">
              <a:avLst/>
            </a:prstTxWarp>
          </a:bodyPr>
          <a:lstStyle/>
          <a:p>
            <a:pPr algn="ctr"/>
            <a:r>
              <a:rPr lang="en-US" sz="4000" dirty="0">
                <a:solidFill>
                  <a:srgbClr val="006699"/>
                </a:solidFill>
                <a:latin typeface="Arial Black" pitchFamily="-107" charset="0"/>
              </a:rPr>
              <a:t>Vocabulary</a:t>
            </a:r>
            <a:endParaRPr lang="en-US" sz="4400" dirty="0">
              <a:solidFill>
                <a:schemeClr val="tx2"/>
              </a:solidFill>
              <a:latin typeface="Arial" pitchFamily="-107" charset="0"/>
            </a:endParaRPr>
          </a:p>
        </p:txBody>
      </p:sp>
      <p:sp>
        <p:nvSpPr>
          <p:cNvPr id="19459" name="Rectangle 3"/>
          <p:cNvSpPr>
            <a:spLocks noChangeArrowheads="1"/>
          </p:cNvSpPr>
          <p:nvPr/>
        </p:nvSpPr>
        <p:spPr bwMode="auto">
          <a:xfrm>
            <a:off x="838200" y="1905000"/>
            <a:ext cx="3429000" cy="2057400"/>
          </a:xfrm>
          <a:prstGeom prst="rect">
            <a:avLst/>
          </a:prstGeom>
          <a:noFill/>
          <a:ln w="28575">
            <a:solidFill>
              <a:srgbClr val="DBDBDB"/>
            </a:solidFill>
            <a:miter lim="800000"/>
            <a:headEnd/>
            <a:tailEnd/>
          </a:ln>
          <a:effectLst/>
        </p:spPr>
        <p:txBody>
          <a:bodyPr>
            <a:prstTxWarp prst="textNoShape">
              <a:avLst/>
            </a:prstTxWarp>
          </a:bodyPr>
          <a:lstStyle/>
          <a:p>
            <a:pPr marL="342900" indent="-342900">
              <a:lnSpc>
                <a:spcPct val="120000"/>
              </a:lnSpc>
              <a:spcBef>
                <a:spcPct val="20000"/>
              </a:spcBef>
              <a:buFont typeface="Wingdings" pitchFamily="2" charset="2"/>
              <a:buChar char="Ø"/>
            </a:pPr>
            <a:r>
              <a:rPr lang="en-US" sz="3200" b="1" dirty="0">
                <a:latin typeface="Tempus Sans ITC" pitchFamily="82" charset="0"/>
              </a:rPr>
              <a:t>sphere</a:t>
            </a:r>
          </a:p>
          <a:p>
            <a:pPr marL="342900" indent="-342900">
              <a:lnSpc>
                <a:spcPct val="120000"/>
              </a:lnSpc>
              <a:spcBef>
                <a:spcPct val="20000"/>
              </a:spcBef>
              <a:buFont typeface="Wingdings" pitchFamily="2" charset="2"/>
              <a:buChar char="Ø"/>
            </a:pPr>
            <a:r>
              <a:rPr lang="en-US" sz="3200" b="1" dirty="0">
                <a:latin typeface="Tempus Sans ITC" pitchFamily="82" charset="0"/>
              </a:rPr>
              <a:t>hemisphere</a:t>
            </a:r>
          </a:p>
          <a:p>
            <a:pPr marL="342900" indent="-342900">
              <a:lnSpc>
                <a:spcPct val="120000"/>
              </a:lnSpc>
              <a:spcBef>
                <a:spcPct val="20000"/>
              </a:spcBef>
              <a:buFont typeface="Wingdings" pitchFamily="2" charset="2"/>
              <a:buChar char="Ø"/>
            </a:pPr>
            <a:r>
              <a:rPr lang="en-US" sz="3200" b="1" dirty="0">
                <a:latin typeface="Tempus Sans ITC" pitchFamily="82" charset="0"/>
              </a:rPr>
              <a:t>great circle</a:t>
            </a:r>
          </a:p>
        </p:txBody>
      </p:sp>
      <p:sp>
        <p:nvSpPr>
          <p:cNvPr id="19464" name="Text Box 8"/>
          <p:cNvSpPr txBox="1">
            <a:spLocks noChangeArrowheads="1"/>
          </p:cNvSpPr>
          <p:nvPr/>
        </p:nvSpPr>
        <p:spPr bwMode="auto">
          <a:xfrm>
            <a:off x="1146175" y="92075"/>
            <a:ext cx="5559425" cy="579438"/>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3200">
                <a:solidFill>
                  <a:schemeClr val="bg1"/>
                </a:solidFill>
                <a:latin typeface="Arial Black" pitchFamily="-107" charset="0"/>
              </a:rPr>
              <a:t>Insert Lesson Title Here</a:t>
            </a:r>
            <a:endParaRPr lang="en-US" sz="2400">
              <a:latin typeface="Verdana" pitchFamily="-107" charset="0"/>
            </a:endParaRPr>
          </a:p>
        </p:txBody>
      </p:sp>
      <p:grpSp>
        <p:nvGrpSpPr>
          <p:cNvPr id="2" name="Group 15"/>
          <p:cNvGrpSpPr>
            <a:grpSpLocks/>
          </p:cNvGrpSpPr>
          <p:nvPr/>
        </p:nvGrpSpPr>
        <p:grpSpPr bwMode="auto">
          <a:xfrm>
            <a:off x="0" y="0"/>
            <a:ext cx="9144000" cy="6862763"/>
            <a:chOff x="0" y="0"/>
            <a:chExt cx="5760" cy="4323"/>
          </a:xfrm>
        </p:grpSpPr>
        <p:pic>
          <p:nvPicPr>
            <p:cNvPr id="19472" name="Picture 16"/>
            <p:cNvPicPr>
              <a:picLocks noChangeAspect="1" noChangeArrowheads="1"/>
            </p:cNvPicPr>
            <p:nvPr/>
          </p:nvPicPr>
          <p:blipFill>
            <a:blip r:embed="rId2" cstate="print"/>
            <a:srcRect/>
            <a:stretch>
              <a:fillRect/>
            </a:stretch>
          </p:blipFill>
          <p:spPr bwMode="auto">
            <a:xfrm>
              <a:off x="0" y="0"/>
              <a:ext cx="5760" cy="461"/>
            </a:xfrm>
            <a:prstGeom prst="rect">
              <a:avLst/>
            </a:prstGeom>
            <a:noFill/>
            <a:ln w="9525">
              <a:noFill/>
              <a:miter lim="800000"/>
              <a:headEnd/>
              <a:tailEnd/>
            </a:ln>
            <a:effectLst/>
          </p:spPr>
        </p:pic>
        <p:pic>
          <p:nvPicPr>
            <p:cNvPr id="19473" name="Picture 17"/>
            <p:cNvPicPr>
              <a:picLocks noChangeAspect="1" noChangeArrowheads="1"/>
            </p:cNvPicPr>
            <p:nvPr/>
          </p:nvPicPr>
          <p:blipFill>
            <a:blip r:embed="rId3" cstate="print"/>
            <a:srcRect/>
            <a:stretch>
              <a:fillRect/>
            </a:stretch>
          </p:blipFill>
          <p:spPr bwMode="auto">
            <a:xfrm>
              <a:off x="0" y="4129"/>
              <a:ext cx="5760" cy="192"/>
            </a:xfrm>
            <a:prstGeom prst="rect">
              <a:avLst/>
            </a:prstGeom>
            <a:noFill/>
            <a:ln w="9525">
              <a:noFill/>
              <a:miter lim="800000"/>
              <a:headEnd/>
              <a:tailEnd/>
            </a:ln>
            <a:effectLst/>
          </p:spPr>
        </p:pic>
        <p:sp>
          <p:nvSpPr>
            <p:cNvPr id="19474" name="Text Box 18"/>
            <p:cNvSpPr txBox="1">
              <a:spLocks noChangeArrowheads="1"/>
            </p:cNvSpPr>
            <p:nvPr/>
          </p:nvSpPr>
          <p:spPr bwMode="auto">
            <a:xfrm>
              <a:off x="1" y="4131"/>
              <a:ext cx="668" cy="192"/>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1400" b="1">
                  <a:solidFill>
                    <a:schemeClr val="bg1"/>
                  </a:solidFill>
                  <a:latin typeface="Verdana" pitchFamily="-107" charset="0"/>
                </a:rPr>
                <a:t>Course 3</a:t>
              </a:r>
              <a:endParaRPr lang="en-US" sz="800" b="1">
                <a:latin typeface="Arial" pitchFamily="-107" charset="0"/>
              </a:endParaRPr>
            </a:p>
          </p:txBody>
        </p:sp>
        <p:sp>
          <p:nvSpPr>
            <p:cNvPr id="19475" name="Text Box 19"/>
            <p:cNvSpPr txBox="1">
              <a:spLocks noChangeArrowheads="1"/>
            </p:cNvSpPr>
            <p:nvPr/>
          </p:nvSpPr>
          <p:spPr bwMode="auto">
            <a:xfrm>
              <a:off x="49" y="72"/>
              <a:ext cx="638" cy="327"/>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2800">
                  <a:latin typeface="Arial Black" pitchFamily="-107" charset="0"/>
                </a:rPr>
                <a:t>6-10</a:t>
              </a:r>
            </a:p>
          </p:txBody>
        </p:sp>
        <p:sp>
          <p:nvSpPr>
            <p:cNvPr id="19476" name="Text Box 20"/>
            <p:cNvSpPr txBox="1">
              <a:spLocks noChangeArrowheads="1"/>
            </p:cNvSpPr>
            <p:nvPr/>
          </p:nvSpPr>
          <p:spPr bwMode="auto">
            <a:xfrm>
              <a:off x="672" y="62"/>
              <a:ext cx="5088" cy="365"/>
            </a:xfrm>
            <a:prstGeom prst="rect">
              <a:avLst/>
            </a:prstGeom>
            <a:noFill/>
            <a:ln w="9525">
              <a:noFill/>
              <a:miter lim="800000"/>
              <a:headEnd/>
              <a:tailEnd/>
            </a:ln>
            <a:effectLst/>
          </p:spPr>
          <p:txBody>
            <a:bodyPr anchor="ctr">
              <a:prstTxWarp prst="textNoShape">
                <a:avLst/>
              </a:prstTxWarp>
              <a:spAutoFit/>
            </a:bodyPr>
            <a:lstStyle/>
            <a:p>
              <a:pPr eaLnBrk="0" hangingPunct="0">
                <a:spcBef>
                  <a:spcPct val="50000"/>
                </a:spcBef>
              </a:pPr>
              <a:r>
                <a:rPr lang="en-US" sz="3200" dirty="0">
                  <a:solidFill>
                    <a:schemeClr val="bg1"/>
                  </a:solidFill>
                  <a:latin typeface="Arial Black" pitchFamily="-107" charset="0"/>
                </a:rPr>
                <a:t>Spheres</a:t>
              </a:r>
            </a:p>
          </p:txBody>
        </p:sp>
      </p:grpSp>
      <p:pic>
        <p:nvPicPr>
          <p:cNvPr id="11" name="Picture 4" descr="j0217698"/>
          <p:cNvPicPr>
            <a:picLocks noChangeAspect="1" noChangeArrowheads="1"/>
          </p:cNvPicPr>
          <p:nvPr/>
        </p:nvPicPr>
        <p:blipFill>
          <a:blip r:embed="rId4" cstate="print"/>
          <a:srcRect/>
          <a:stretch>
            <a:fillRect/>
          </a:stretch>
        </p:blipFill>
        <p:spPr bwMode="auto">
          <a:xfrm>
            <a:off x="4953000" y="3200400"/>
            <a:ext cx="3200400" cy="3230563"/>
          </a:xfrm>
          <a:prstGeom prst="rect">
            <a:avLst/>
          </a:prstGeom>
          <a:noFill/>
          <a:ln w="9525">
            <a:noFill/>
            <a:miter lim="800000"/>
            <a:headEnd/>
            <a:tailEnd/>
          </a:ln>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19458">
                                            <p:txEl>
                                              <p:pRg st="0" end="0"/>
                                            </p:txEl>
                                          </p:spTgt>
                                        </p:tgtEl>
                                        <p:attrNameLst>
                                          <p:attrName>style.visibility</p:attrName>
                                        </p:attrNameLst>
                                      </p:cBhvr>
                                      <p:to>
                                        <p:strVal val="visible"/>
                                      </p:to>
                                    </p:set>
                                    <p:animEffect transition="in" filter="wipe(down)">
                                      <p:cBhvr>
                                        <p:cTn id="13" dur="500"/>
                                        <p:tgtEl>
                                          <p:spTgt spid="1945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7" presetClass="entr" presetSubtype="1" fill="hold" grpId="0" nodeType="clickEffect">
                                  <p:stCondLst>
                                    <p:cond delay="0"/>
                                  </p:stCondLst>
                                  <p:childTnLst>
                                    <p:set>
                                      <p:cBhvr>
                                        <p:cTn id="17" dur="1" fill="hold">
                                          <p:stCondLst>
                                            <p:cond delay="0"/>
                                          </p:stCondLst>
                                        </p:cTn>
                                        <p:tgtEl>
                                          <p:spTgt spid="19459">
                                            <p:txEl>
                                              <p:pRg st="0" end="0"/>
                                            </p:txEl>
                                          </p:spTgt>
                                        </p:tgtEl>
                                        <p:attrNameLst>
                                          <p:attrName>style.visibility</p:attrName>
                                        </p:attrNameLst>
                                      </p:cBhvr>
                                      <p:to>
                                        <p:strVal val="visible"/>
                                      </p:to>
                                    </p:set>
                                    <p:anim calcmode="lin" valueType="num">
                                      <p:cBhvr>
                                        <p:cTn id="18"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p:cTn id="19" dur="500" fill="hold"/>
                                        <p:tgtEl>
                                          <p:spTgt spid="19459">
                                            <p:txEl>
                                              <p:pRg st="0" end="0"/>
                                            </p:txEl>
                                          </p:spTgt>
                                        </p:tgtEl>
                                        <p:attrNameLst>
                                          <p:attrName>ppt_y</p:attrName>
                                        </p:attrNameLst>
                                      </p:cBhvr>
                                      <p:tavLst>
                                        <p:tav tm="0">
                                          <p:val>
                                            <p:strVal val="#ppt_y-#ppt_h/2"/>
                                          </p:val>
                                        </p:tav>
                                        <p:tav tm="100000">
                                          <p:val>
                                            <p:strVal val="#ppt_y"/>
                                          </p:val>
                                        </p:tav>
                                      </p:tavLst>
                                    </p:anim>
                                    <p:anim calcmode="lin" valueType="num">
                                      <p:cBhvr>
                                        <p:cTn id="20" dur="500" fill="hold"/>
                                        <p:tgtEl>
                                          <p:spTgt spid="19459">
                                            <p:txEl>
                                              <p:pRg st="0" end="0"/>
                                            </p:txEl>
                                          </p:spTgt>
                                        </p:tgtEl>
                                        <p:attrNameLst>
                                          <p:attrName>ppt_w</p:attrName>
                                        </p:attrNameLst>
                                      </p:cBhvr>
                                      <p:tavLst>
                                        <p:tav tm="0">
                                          <p:val>
                                            <p:strVal val="#ppt_w"/>
                                          </p:val>
                                        </p:tav>
                                        <p:tav tm="100000">
                                          <p:val>
                                            <p:strVal val="#ppt_w"/>
                                          </p:val>
                                        </p:tav>
                                      </p:tavLst>
                                    </p:anim>
                                    <p:anim calcmode="lin" valueType="num">
                                      <p:cBhvr>
                                        <p:cTn id="21" dur="500" fill="hold"/>
                                        <p:tgtEl>
                                          <p:spTgt spid="1945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7" presetClass="entr" presetSubtype="1" fill="hold" grpId="0" nodeType="clickEffect">
                                  <p:stCondLst>
                                    <p:cond delay="0"/>
                                  </p:stCondLst>
                                  <p:childTnLst>
                                    <p:set>
                                      <p:cBhvr>
                                        <p:cTn id="25" dur="1" fill="hold">
                                          <p:stCondLst>
                                            <p:cond delay="0"/>
                                          </p:stCondLst>
                                        </p:cTn>
                                        <p:tgtEl>
                                          <p:spTgt spid="19459">
                                            <p:txEl>
                                              <p:pRg st="1" end="1"/>
                                            </p:txEl>
                                          </p:spTgt>
                                        </p:tgtEl>
                                        <p:attrNameLst>
                                          <p:attrName>style.visibility</p:attrName>
                                        </p:attrNameLst>
                                      </p:cBhvr>
                                      <p:to>
                                        <p:strVal val="visible"/>
                                      </p:to>
                                    </p:set>
                                    <p:anim calcmode="lin" valueType="num">
                                      <p:cBhvr>
                                        <p:cTn id="26"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p:cTn id="27" dur="500" fill="hold"/>
                                        <p:tgtEl>
                                          <p:spTgt spid="19459">
                                            <p:txEl>
                                              <p:pRg st="1" end="1"/>
                                            </p:txEl>
                                          </p:spTgt>
                                        </p:tgtEl>
                                        <p:attrNameLst>
                                          <p:attrName>ppt_y</p:attrName>
                                        </p:attrNameLst>
                                      </p:cBhvr>
                                      <p:tavLst>
                                        <p:tav tm="0">
                                          <p:val>
                                            <p:strVal val="#ppt_y-#ppt_h/2"/>
                                          </p:val>
                                        </p:tav>
                                        <p:tav tm="100000">
                                          <p:val>
                                            <p:strVal val="#ppt_y"/>
                                          </p:val>
                                        </p:tav>
                                      </p:tavLst>
                                    </p:anim>
                                    <p:anim calcmode="lin" valueType="num">
                                      <p:cBhvr>
                                        <p:cTn id="28" dur="500" fill="hold"/>
                                        <p:tgtEl>
                                          <p:spTgt spid="19459">
                                            <p:txEl>
                                              <p:pRg st="1" end="1"/>
                                            </p:txEl>
                                          </p:spTgt>
                                        </p:tgtEl>
                                        <p:attrNameLst>
                                          <p:attrName>ppt_w</p:attrName>
                                        </p:attrNameLst>
                                      </p:cBhvr>
                                      <p:tavLst>
                                        <p:tav tm="0">
                                          <p:val>
                                            <p:strVal val="#ppt_w"/>
                                          </p:val>
                                        </p:tav>
                                        <p:tav tm="100000">
                                          <p:val>
                                            <p:strVal val="#ppt_w"/>
                                          </p:val>
                                        </p:tav>
                                      </p:tavLst>
                                    </p:anim>
                                    <p:anim calcmode="lin" valueType="num">
                                      <p:cBhvr>
                                        <p:cTn id="29" dur="500" fill="hold"/>
                                        <p:tgtEl>
                                          <p:spTgt spid="1945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17" presetClass="entr" presetSubtype="1" fill="hold" grpId="0" nodeType="clickEffect">
                                  <p:stCondLst>
                                    <p:cond delay="0"/>
                                  </p:stCondLst>
                                  <p:childTnLst>
                                    <p:set>
                                      <p:cBhvr>
                                        <p:cTn id="33" dur="1" fill="hold">
                                          <p:stCondLst>
                                            <p:cond delay="0"/>
                                          </p:stCondLst>
                                        </p:cTn>
                                        <p:tgtEl>
                                          <p:spTgt spid="19459">
                                            <p:txEl>
                                              <p:pRg st="2" end="2"/>
                                            </p:txEl>
                                          </p:spTgt>
                                        </p:tgtEl>
                                        <p:attrNameLst>
                                          <p:attrName>style.visibility</p:attrName>
                                        </p:attrNameLst>
                                      </p:cBhvr>
                                      <p:to>
                                        <p:strVal val="visible"/>
                                      </p:to>
                                    </p:set>
                                    <p:anim calcmode="lin" valueType="num">
                                      <p:cBhvr>
                                        <p:cTn id="34"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p:cTn id="35" dur="500" fill="hold"/>
                                        <p:tgtEl>
                                          <p:spTgt spid="19459">
                                            <p:txEl>
                                              <p:pRg st="2" end="2"/>
                                            </p:txEl>
                                          </p:spTgt>
                                        </p:tgtEl>
                                        <p:attrNameLst>
                                          <p:attrName>ppt_y</p:attrName>
                                        </p:attrNameLst>
                                      </p:cBhvr>
                                      <p:tavLst>
                                        <p:tav tm="0">
                                          <p:val>
                                            <p:strVal val="#ppt_y-#ppt_h/2"/>
                                          </p:val>
                                        </p:tav>
                                        <p:tav tm="100000">
                                          <p:val>
                                            <p:strVal val="#ppt_y"/>
                                          </p:val>
                                        </p:tav>
                                      </p:tavLst>
                                    </p:anim>
                                    <p:anim calcmode="lin" valueType="num">
                                      <p:cBhvr>
                                        <p:cTn id="36" dur="500" fill="hold"/>
                                        <p:tgtEl>
                                          <p:spTgt spid="19459">
                                            <p:txEl>
                                              <p:pRg st="2" end="2"/>
                                            </p:txEl>
                                          </p:spTgt>
                                        </p:tgtEl>
                                        <p:attrNameLst>
                                          <p:attrName>ppt_w</p:attrName>
                                        </p:attrNameLst>
                                      </p:cBhvr>
                                      <p:tavLst>
                                        <p:tav tm="0">
                                          <p:val>
                                            <p:strVal val="#ppt_w"/>
                                          </p:val>
                                        </p:tav>
                                        <p:tav tm="100000">
                                          <p:val>
                                            <p:strVal val="#ppt_w"/>
                                          </p:val>
                                        </p:tav>
                                      </p:tavLst>
                                    </p:anim>
                                    <p:anim calcmode="lin" valueType="num">
                                      <p:cBhvr>
                                        <p:cTn id="37" dur="500" fill="hold"/>
                                        <p:tgtEl>
                                          <p:spTgt spid="19459">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10" name="Text Box 22"/>
          <p:cNvSpPr txBox="1">
            <a:spLocks noChangeArrowheads="1"/>
          </p:cNvSpPr>
          <p:nvPr/>
        </p:nvSpPr>
        <p:spPr bwMode="auto">
          <a:xfrm>
            <a:off x="793750" y="1063625"/>
            <a:ext cx="7858125" cy="3081338"/>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sz="2800">
                <a:latin typeface="Verdana" pitchFamily="-107" charset="0"/>
                <a:ea typeface="Times New Roman" pitchFamily="-107" charset="0"/>
                <a:cs typeface="Times New Roman" pitchFamily="-107" charset="0"/>
              </a:rPr>
              <a:t>A </a:t>
            </a:r>
            <a:r>
              <a:rPr lang="en-US" sz="2800" b="1" u="sng">
                <a:latin typeface="Verdana" pitchFamily="-107" charset="0"/>
                <a:ea typeface="Times New Roman" pitchFamily="-107" charset="0"/>
                <a:cs typeface="Times New Roman" pitchFamily="-107" charset="0"/>
              </a:rPr>
              <a:t>sphere</a:t>
            </a:r>
            <a:r>
              <a:rPr lang="en-US" sz="2800">
                <a:latin typeface="Verdana" pitchFamily="-107" charset="0"/>
                <a:ea typeface="Times New Roman" pitchFamily="-107" charset="0"/>
                <a:cs typeface="Times New Roman" pitchFamily="-107" charset="0"/>
              </a:rPr>
              <a:t> is the set of points in three dimensions that are a fixed distance from a given point, the center. A plane that intersects a sphere through its center divides the two halves or </a:t>
            </a:r>
            <a:r>
              <a:rPr lang="en-US" sz="2800" b="1" u="sng">
                <a:latin typeface="Verdana" pitchFamily="-107" charset="0"/>
                <a:ea typeface="Times New Roman" pitchFamily="-107" charset="0"/>
                <a:cs typeface="Times New Roman" pitchFamily="-107" charset="0"/>
              </a:rPr>
              <a:t>hemispheres</a:t>
            </a:r>
            <a:r>
              <a:rPr lang="en-US" sz="2800">
                <a:latin typeface="Verdana" pitchFamily="-107" charset="0"/>
                <a:ea typeface="Times New Roman" pitchFamily="-107" charset="0"/>
                <a:cs typeface="Times New Roman" pitchFamily="-107" charset="0"/>
              </a:rPr>
              <a:t>. The edge of a hemisphere</a:t>
            </a:r>
            <a:r>
              <a:rPr lang="en-US" sz="2800" i="1">
                <a:latin typeface="Verdana" pitchFamily="-107" charset="0"/>
                <a:ea typeface="Times New Roman" pitchFamily="-107" charset="0"/>
                <a:cs typeface="Times New Roman" pitchFamily="-107" charset="0"/>
              </a:rPr>
              <a:t> </a:t>
            </a:r>
            <a:r>
              <a:rPr lang="en-US" sz="2800">
                <a:latin typeface="Verdana" pitchFamily="-107" charset="0"/>
                <a:ea typeface="Times New Roman" pitchFamily="-107" charset="0"/>
                <a:cs typeface="Times New Roman" pitchFamily="-107" charset="0"/>
              </a:rPr>
              <a:t>is a</a:t>
            </a:r>
            <a:r>
              <a:rPr lang="en-US" sz="2800" i="1">
                <a:latin typeface="Verdana" pitchFamily="-107" charset="0"/>
                <a:ea typeface="Times New Roman" pitchFamily="-107" charset="0"/>
                <a:cs typeface="Times New Roman" pitchFamily="-107" charset="0"/>
              </a:rPr>
              <a:t> </a:t>
            </a:r>
            <a:r>
              <a:rPr lang="en-US" sz="2800" b="1" u="sng">
                <a:latin typeface="Verdana" pitchFamily="-107" charset="0"/>
                <a:ea typeface="Times New Roman" pitchFamily="-107" charset="0"/>
                <a:cs typeface="Times New Roman" pitchFamily="-107" charset="0"/>
              </a:rPr>
              <a:t>great circle</a:t>
            </a:r>
            <a:r>
              <a:rPr lang="en-US" sz="2800">
                <a:latin typeface="Verdana" pitchFamily="-107" charset="0"/>
                <a:ea typeface="Times New Roman" pitchFamily="-107" charset="0"/>
                <a:cs typeface="Times New Roman" pitchFamily="-107" charset="0"/>
              </a:rPr>
              <a:t>.</a:t>
            </a:r>
          </a:p>
        </p:txBody>
      </p:sp>
      <p:grpSp>
        <p:nvGrpSpPr>
          <p:cNvPr id="2" name="Group 23"/>
          <p:cNvGrpSpPr>
            <a:grpSpLocks/>
          </p:cNvGrpSpPr>
          <p:nvPr/>
        </p:nvGrpSpPr>
        <p:grpSpPr bwMode="auto">
          <a:xfrm>
            <a:off x="1046163" y="4414838"/>
            <a:ext cx="6518275" cy="1617662"/>
            <a:chOff x="726" y="861"/>
            <a:chExt cx="4106" cy="1019"/>
          </a:xfrm>
        </p:grpSpPr>
        <p:pic>
          <p:nvPicPr>
            <p:cNvPr id="12312" name="Picture 24" descr="Hspere1"/>
            <p:cNvPicPr>
              <a:picLocks noChangeAspect="1" noChangeArrowheads="1"/>
            </p:cNvPicPr>
            <p:nvPr/>
          </p:nvPicPr>
          <p:blipFill>
            <a:blip r:embed="rId2" cstate="print"/>
            <a:srcRect/>
            <a:stretch>
              <a:fillRect/>
            </a:stretch>
          </p:blipFill>
          <p:spPr bwMode="auto">
            <a:xfrm>
              <a:off x="3151" y="993"/>
              <a:ext cx="1681" cy="868"/>
            </a:xfrm>
            <a:prstGeom prst="rect">
              <a:avLst/>
            </a:prstGeom>
            <a:noFill/>
          </p:spPr>
        </p:pic>
        <p:pic>
          <p:nvPicPr>
            <p:cNvPr id="12313" name="Picture 25" descr="speres1"/>
            <p:cNvPicPr>
              <a:picLocks noChangeAspect="1" noChangeArrowheads="1"/>
            </p:cNvPicPr>
            <p:nvPr/>
          </p:nvPicPr>
          <p:blipFill>
            <a:blip r:embed="rId3" cstate="print"/>
            <a:srcRect/>
            <a:stretch>
              <a:fillRect/>
            </a:stretch>
          </p:blipFill>
          <p:spPr bwMode="auto">
            <a:xfrm>
              <a:off x="726" y="861"/>
              <a:ext cx="1787" cy="1019"/>
            </a:xfrm>
            <a:prstGeom prst="rect">
              <a:avLst/>
            </a:prstGeom>
            <a:noFill/>
          </p:spPr>
        </p:pic>
      </p:grpSp>
      <p:grpSp>
        <p:nvGrpSpPr>
          <p:cNvPr id="3" name="Group 26"/>
          <p:cNvGrpSpPr>
            <a:grpSpLocks/>
          </p:cNvGrpSpPr>
          <p:nvPr/>
        </p:nvGrpSpPr>
        <p:grpSpPr bwMode="auto">
          <a:xfrm>
            <a:off x="0" y="0"/>
            <a:ext cx="9144000" cy="6862763"/>
            <a:chOff x="0" y="0"/>
            <a:chExt cx="5760" cy="4323"/>
          </a:xfrm>
        </p:grpSpPr>
        <p:pic>
          <p:nvPicPr>
            <p:cNvPr id="12315" name="Picture 27"/>
            <p:cNvPicPr>
              <a:picLocks noChangeAspect="1" noChangeArrowheads="1"/>
            </p:cNvPicPr>
            <p:nvPr/>
          </p:nvPicPr>
          <p:blipFill>
            <a:blip r:embed="rId4" cstate="print"/>
            <a:srcRect/>
            <a:stretch>
              <a:fillRect/>
            </a:stretch>
          </p:blipFill>
          <p:spPr bwMode="auto">
            <a:xfrm>
              <a:off x="0" y="0"/>
              <a:ext cx="5760" cy="461"/>
            </a:xfrm>
            <a:prstGeom prst="rect">
              <a:avLst/>
            </a:prstGeom>
            <a:noFill/>
            <a:ln w="9525">
              <a:noFill/>
              <a:miter lim="800000"/>
              <a:headEnd/>
              <a:tailEnd/>
            </a:ln>
            <a:effectLst/>
          </p:spPr>
        </p:pic>
        <p:pic>
          <p:nvPicPr>
            <p:cNvPr id="12316" name="Picture 28"/>
            <p:cNvPicPr>
              <a:picLocks noChangeAspect="1" noChangeArrowheads="1"/>
            </p:cNvPicPr>
            <p:nvPr/>
          </p:nvPicPr>
          <p:blipFill>
            <a:blip r:embed="rId5" cstate="print"/>
            <a:srcRect/>
            <a:stretch>
              <a:fillRect/>
            </a:stretch>
          </p:blipFill>
          <p:spPr bwMode="auto">
            <a:xfrm>
              <a:off x="0" y="4129"/>
              <a:ext cx="5760" cy="192"/>
            </a:xfrm>
            <a:prstGeom prst="rect">
              <a:avLst/>
            </a:prstGeom>
            <a:noFill/>
            <a:ln w="9525">
              <a:noFill/>
              <a:miter lim="800000"/>
              <a:headEnd/>
              <a:tailEnd/>
            </a:ln>
            <a:effectLst/>
          </p:spPr>
        </p:pic>
        <p:sp>
          <p:nvSpPr>
            <p:cNvPr id="12317" name="Text Box 29"/>
            <p:cNvSpPr txBox="1">
              <a:spLocks noChangeArrowheads="1"/>
            </p:cNvSpPr>
            <p:nvPr/>
          </p:nvSpPr>
          <p:spPr bwMode="auto">
            <a:xfrm>
              <a:off x="1" y="4131"/>
              <a:ext cx="668" cy="192"/>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1400" b="1">
                  <a:solidFill>
                    <a:schemeClr val="bg1"/>
                  </a:solidFill>
                  <a:latin typeface="Verdana" pitchFamily="-107" charset="0"/>
                </a:rPr>
                <a:t>Course 3</a:t>
              </a:r>
              <a:endParaRPr lang="en-US" sz="800" b="1">
                <a:latin typeface="Arial" pitchFamily="-107" charset="0"/>
              </a:endParaRPr>
            </a:p>
          </p:txBody>
        </p:sp>
        <p:sp>
          <p:nvSpPr>
            <p:cNvPr id="12318" name="Text Box 30"/>
            <p:cNvSpPr txBox="1">
              <a:spLocks noChangeArrowheads="1"/>
            </p:cNvSpPr>
            <p:nvPr/>
          </p:nvSpPr>
          <p:spPr bwMode="auto">
            <a:xfrm>
              <a:off x="49" y="72"/>
              <a:ext cx="638" cy="327"/>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2800">
                  <a:latin typeface="Arial Black" pitchFamily="-107" charset="0"/>
                </a:rPr>
                <a:t>6-10</a:t>
              </a:r>
            </a:p>
          </p:txBody>
        </p:sp>
        <p:sp>
          <p:nvSpPr>
            <p:cNvPr id="12319" name="Text Box 31"/>
            <p:cNvSpPr txBox="1">
              <a:spLocks noChangeArrowheads="1"/>
            </p:cNvSpPr>
            <p:nvPr/>
          </p:nvSpPr>
          <p:spPr bwMode="auto">
            <a:xfrm>
              <a:off x="672" y="62"/>
              <a:ext cx="5088" cy="365"/>
            </a:xfrm>
            <a:prstGeom prst="rect">
              <a:avLst/>
            </a:prstGeom>
            <a:noFill/>
            <a:ln w="9525">
              <a:noFill/>
              <a:miter lim="800000"/>
              <a:headEnd/>
              <a:tailEnd/>
            </a:ln>
            <a:effectLst/>
          </p:spPr>
          <p:txBody>
            <a:bodyPr anchor="ctr">
              <a:prstTxWarp prst="textNoShape">
                <a:avLst/>
              </a:prstTxWarp>
              <a:spAutoFit/>
            </a:bodyPr>
            <a:lstStyle/>
            <a:p>
              <a:pPr eaLnBrk="0" hangingPunct="0">
                <a:spcBef>
                  <a:spcPct val="50000"/>
                </a:spcBef>
              </a:pPr>
              <a:r>
                <a:rPr lang="en-US" sz="3200" dirty="0">
                  <a:solidFill>
                    <a:schemeClr val="bg1"/>
                  </a:solidFill>
                  <a:latin typeface="Arial Black" pitchFamily="-107" charset="0"/>
                </a:rPr>
                <a:t>Spheres</a:t>
              </a:r>
            </a:p>
          </p:txBody>
        </p:sp>
      </p:gr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Scale>
                                      <p:cBhvr>
                                        <p:cTn id="7" dur="2000" decel="50000" fill="hold">
                                          <p:stCondLst>
                                            <p:cond delay="0"/>
                                          </p:stCondLst>
                                        </p:cTn>
                                        <p:tgtEl>
                                          <p:spTgt spid="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3"/>
                                        </p:tgtEl>
                                        <p:attrNameLst>
                                          <p:attrName>ppt_x</p:attrName>
                                          <p:attrName>ppt_y</p:attrName>
                                        </p:attrNameLst>
                                      </p:cBhvr>
                                    </p:animMotion>
                                    <p:animEffect transition="in" filter="fade">
                                      <p:cBhvr>
                                        <p:cTn id="9" dur="2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12310"/>
                                        </p:tgtEl>
                                        <p:attrNameLst>
                                          <p:attrName>style.visibility</p:attrName>
                                        </p:attrNameLst>
                                      </p:cBhvr>
                                      <p:to>
                                        <p:strVal val="visible"/>
                                      </p:to>
                                    </p:set>
                                    <p:animEffect transition="in" filter="checkerboard(across)">
                                      <p:cBhvr>
                                        <p:cTn id="14" dur="500"/>
                                        <p:tgtEl>
                                          <p:spTgt spid="12310"/>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5"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randombar(vertical)">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63040"/>
          </a:xfrm>
        </p:spPr>
        <p:txBody>
          <a:bodyPr/>
          <a:lstStyle/>
          <a:p>
            <a:r>
              <a:rPr lang="en-US" dirty="0" smtClean="0"/>
              <a:t>it’s time for activity </a:t>
            </a:r>
            <a:endParaRPr lang="en-IN" dirty="0"/>
          </a:p>
        </p:txBody>
      </p:sp>
      <p:pic>
        <p:nvPicPr>
          <p:cNvPr id="4" name="surface area of a sphere.mp4">
            <a:hlinkClick r:id="" action="ppaction://media"/>
          </p:cNvPr>
          <p:cNvPicPr>
            <a:picLocks noGrp="1" noRot="1"/>
          </p:cNvPicPr>
          <p:nvPr>
            <p:ph idx="1"/>
            <a:videoFile r:link="rId1"/>
          </p:nvPr>
        </p:nvPicPr>
        <p:blipFill>
          <a:blip r:embed="rId3" cstate="print"/>
          <a:stretch>
            <a:fillRect/>
          </a:stretch>
        </p:blipFill>
        <p:spPr>
          <a:xfrm>
            <a:off x="0" y="1524000"/>
            <a:ext cx="9144000" cy="5334000"/>
          </a:xfrm>
          <a:prstGeom prst="rect">
            <a:avLst/>
          </a:prstGeom>
        </p:spPr>
      </p:pic>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seq concurrent="1" nextAc="seek">
              <p:cTn id="21" restart="whenNotActive" fill="hold" evtFilter="cancelBubble" nodeType="interactiveSeq">
                <p:stCondLst>
                  <p:cond evt="onClick" delay="0">
                    <p:tgtEl>
                      <p:spTgt spid="4"/>
                    </p:tgtEl>
                  </p:cond>
                </p:stCondLst>
                <p:endSync evt="end" delay="0">
                  <p:rtn val="all"/>
                </p:endSync>
                <p:childTnLst>
                  <p:par>
                    <p:cTn id="22" fill="hold">
                      <p:stCondLst>
                        <p:cond delay="0"/>
                      </p:stCondLst>
                      <p:childTnLst>
                        <p:par>
                          <p:cTn id="23" fill="hold">
                            <p:stCondLst>
                              <p:cond delay="0"/>
                            </p:stCondLst>
                            <p:childTnLst>
                              <p:par>
                                <p:cTn id="24" presetID="2" presetClass="mediacall" presetSubtype="0" fill="hold" nodeType="clickEffect">
                                  <p:stCondLst>
                                    <p:cond delay="0"/>
                                  </p:stCondLst>
                                  <p:childTnLst>
                                    <p:cmd type="call" cmd="togglePause">
                                      <p:cBhvr>
                                        <p:cTn id="25" dur="1" fill="hold"/>
                                        <p:tgtEl>
                                          <p:spTgt spid="4"/>
                                        </p:tgtEl>
                                      </p:cBhvr>
                                    </p:cmd>
                                  </p:childTnLst>
                                </p:cTn>
                              </p:par>
                            </p:childTnLst>
                          </p:cTn>
                        </p:par>
                      </p:childTnLst>
                    </p:cTn>
                  </p:par>
                </p:childTnLst>
              </p:cTn>
              <p:nextCondLst>
                <p:cond evt="onClick" delay="0">
                  <p:tgtEl>
                    <p:spTgt spid="4"/>
                  </p:tgtEl>
                </p:cond>
              </p:nextCondLst>
            </p:seq>
            <p:video>
              <p:cMediaNode>
                <p:cTn id="26" fill="hold" display="0">
                  <p:stCondLst>
                    <p:cond delay="indefinite"/>
                  </p:stCondLst>
                  <p:endCondLst>
                    <p:cond evt="onNext" delay="0">
                      <p:tgtEl>
                        <p:sldTgt/>
                      </p:tgtEl>
                    </p:cond>
                    <p:cond evt="onPrev" delay="0">
                      <p:tgtEl>
                        <p:sldTgt/>
                      </p:tgtEl>
                    </p:cond>
                  </p:endCondLst>
                </p:cTn>
                <p:tgtEl>
                  <p:spTgt spid="4"/>
                </p:tgtEl>
              </p:cMediaNode>
            </p:video>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r>
              <a:rPr lang="en-US" dirty="0" err="1" smtClean="0"/>
              <a:t>Defination</a:t>
            </a:r>
            <a:r>
              <a:rPr lang="en-US" dirty="0" smtClean="0"/>
              <a:t> :</a:t>
            </a:r>
            <a:endParaRPr lang="en-IN" dirty="0"/>
          </a:p>
        </p:txBody>
      </p:sp>
      <p:sp>
        <p:nvSpPr>
          <p:cNvPr id="3" name="Content Placeholder 2"/>
          <p:cNvSpPr>
            <a:spLocks noGrp="1"/>
          </p:cNvSpPr>
          <p:nvPr>
            <p:ph idx="1"/>
          </p:nvPr>
        </p:nvSpPr>
        <p:spPr>
          <a:xfrm>
            <a:off x="228600" y="1143000"/>
            <a:ext cx="7848600" cy="5312736"/>
          </a:xfrm>
        </p:spPr>
        <p:txBody>
          <a:bodyPr>
            <a:noAutofit/>
          </a:bodyPr>
          <a:lstStyle/>
          <a:p>
            <a:r>
              <a:rPr lang="en-US" sz="3200" b="1" u="sng" dirty="0" smtClean="0">
                <a:solidFill>
                  <a:srgbClr val="FF0000"/>
                </a:solidFill>
                <a:latin typeface="Footlight MT Light" pitchFamily="18" charset="0"/>
              </a:rPr>
              <a:t>Sphere</a:t>
            </a:r>
            <a:r>
              <a:rPr lang="en-US" sz="3200" dirty="0" smtClean="0">
                <a:latin typeface="Footlight MT Light" pitchFamily="18" charset="0"/>
              </a:rPr>
              <a:t> : The set of all the points in the space which are equidistance from a given point is called Sphere.</a:t>
            </a:r>
          </a:p>
          <a:p>
            <a:r>
              <a:rPr lang="en-US" sz="3200" dirty="0" smtClean="0">
                <a:latin typeface="Footlight MT Light" pitchFamily="18" charset="0"/>
              </a:rPr>
              <a:t>A Sphere has only one curved surface.</a:t>
            </a:r>
          </a:p>
          <a:p>
            <a:r>
              <a:rPr lang="en-US" sz="3200" b="1" dirty="0" smtClean="0">
                <a:solidFill>
                  <a:srgbClr val="FF0000"/>
                </a:solidFill>
                <a:latin typeface="Footlight MT Light" pitchFamily="18" charset="0"/>
              </a:rPr>
              <a:t>Hemisphere : </a:t>
            </a:r>
            <a:r>
              <a:rPr lang="en-US" sz="3200" dirty="0" smtClean="0">
                <a:latin typeface="Footlight MT Light" pitchFamily="18" charset="0"/>
              </a:rPr>
              <a:t>If we divided a sphere into two equal parts by a plane passing through the centre, we get two hemispheres. </a:t>
            </a:r>
          </a:p>
          <a:p>
            <a:r>
              <a:rPr lang="en-US" sz="3200" dirty="0" smtClean="0">
                <a:latin typeface="Footlight MT Light" pitchFamily="18" charset="0"/>
              </a:rPr>
              <a:t>A hemisphere has one plane circular surface and one curved surface. </a:t>
            </a:r>
            <a:endParaRPr lang="en-IN" sz="3200" dirty="0">
              <a:latin typeface="Footlight MT Light"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Formula for finding </a:t>
            </a:r>
            <a:br>
              <a:rPr lang="en-US" dirty="0" smtClean="0"/>
            </a:br>
            <a:endParaRPr lang="en-IN" dirty="0"/>
          </a:p>
        </p:txBody>
      </p:sp>
      <p:sp>
        <p:nvSpPr>
          <p:cNvPr id="3" name="Content Placeholder 2"/>
          <p:cNvSpPr>
            <a:spLocks noGrp="1"/>
          </p:cNvSpPr>
          <p:nvPr>
            <p:ph idx="1"/>
          </p:nvPr>
        </p:nvSpPr>
        <p:spPr>
          <a:xfrm>
            <a:off x="457200" y="1219200"/>
            <a:ext cx="7239000" cy="5236536"/>
          </a:xfrm>
        </p:spPr>
        <p:txBody>
          <a:bodyPr/>
          <a:lstStyle/>
          <a:p>
            <a:r>
              <a:rPr lang="en-US" dirty="0" smtClean="0"/>
              <a:t>Surface area of a sphere = </a:t>
            </a:r>
            <a:r>
              <a:rPr lang="en-US" sz="2800" dirty="0" smtClean="0">
                <a:latin typeface="Arial" pitchFamily="34" charset="0"/>
                <a:cs typeface="Arial" pitchFamily="34" charset="0"/>
              </a:rPr>
              <a:t>4 ∏ </a:t>
            </a:r>
            <a:r>
              <a:rPr lang="en-US" sz="2800" dirty="0" smtClean="0">
                <a:latin typeface="Arial" pitchFamily="34" charset="0"/>
                <a:cs typeface="Arial" pitchFamily="34" charset="0"/>
              </a:rPr>
              <a:t>r</a:t>
            </a:r>
            <a:r>
              <a:rPr lang="en-US" sz="2800" baseline="30000" dirty="0" smtClean="0">
                <a:latin typeface="Arial" pitchFamily="34" charset="0"/>
                <a:cs typeface="Arial" pitchFamily="34" charset="0"/>
              </a:rPr>
              <a:t>2</a:t>
            </a:r>
          </a:p>
          <a:p>
            <a:r>
              <a:rPr lang="en-US" dirty="0" smtClean="0"/>
              <a:t> </a:t>
            </a:r>
            <a:r>
              <a:rPr lang="en-US" dirty="0" smtClean="0"/>
              <a:t>Curved(lateral) surface  </a:t>
            </a:r>
            <a:r>
              <a:rPr lang="en-US" dirty="0" smtClean="0"/>
              <a:t>area of a </a:t>
            </a:r>
            <a:r>
              <a:rPr lang="en-US" dirty="0" smtClean="0"/>
              <a:t>hemisphere = 2</a:t>
            </a:r>
            <a:r>
              <a:rPr lang="en-US" sz="2400" dirty="0" smtClean="0">
                <a:latin typeface="Arial" pitchFamily="34" charset="0"/>
                <a:cs typeface="Arial" pitchFamily="34" charset="0"/>
              </a:rPr>
              <a:t> ∏ </a:t>
            </a:r>
            <a:r>
              <a:rPr lang="en-US" sz="2400" dirty="0" smtClean="0">
                <a:latin typeface="Arial" pitchFamily="34" charset="0"/>
                <a:cs typeface="Arial" pitchFamily="34" charset="0"/>
              </a:rPr>
              <a:t>r</a:t>
            </a:r>
            <a:r>
              <a:rPr lang="en-US" sz="2400" baseline="30000" dirty="0" smtClean="0">
                <a:latin typeface="Arial" pitchFamily="34" charset="0"/>
                <a:cs typeface="Arial" pitchFamily="34" charset="0"/>
              </a:rPr>
              <a:t>2</a:t>
            </a:r>
          </a:p>
          <a:p>
            <a:r>
              <a:rPr lang="en-US" sz="2800" dirty="0" smtClean="0"/>
              <a:t>Total surface </a:t>
            </a:r>
            <a:r>
              <a:rPr lang="en-US" sz="2800" dirty="0" smtClean="0"/>
              <a:t>area of a hemisphere </a:t>
            </a:r>
            <a:r>
              <a:rPr lang="en-US" sz="2800" dirty="0" smtClean="0"/>
              <a:t>=3</a:t>
            </a:r>
            <a:r>
              <a:rPr lang="en-US" sz="2800" dirty="0" smtClean="0">
                <a:latin typeface="Arial" pitchFamily="34" charset="0"/>
                <a:cs typeface="Arial" pitchFamily="34" charset="0"/>
              </a:rPr>
              <a:t> </a:t>
            </a:r>
            <a:r>
              <a:rPr lang="en-US" sz="2800" dirty="0" smtClean="0">
                <a:latin typeface="Arial" pitchFamily="34" charset="0"/>
                <a:cs typeface="Arial" pitchFamily="34" charset="0"/>
              </a:rPr>
              <a:t>∏ r</a:t>
            </a:r>
            <a:r>
              <a:rPr lang="en-US" sz="2800" baseline="30000" dirty="0" smtClean="0">
                <a:latin typeface="Arial" pitchFamily="34" charset="0"/>
                <a:cs typeface="Arial" pitchFamily="34" charset="0"/>
              </a:rPr>
              <a:t>2</a:t>
            </a:r>
            <a:endParaRPr lang="en-US" sz="2800" baseline="30000" dirty="0" smtClean="0">
              <a:latin typeface="Arial" pitchFamily="34" charset="0"/>
              <a:cs typeface="Arial" pitchFamily="34" charset="0"/>
            </a:endParaRPr>
          </a:p>
          <a:p>
            <a:endParaRPr lang="en-IN" dirty="0"/>
          </a:p>
        </p:txBody>
      </p:sp>
      <p:grpSp>
        <p:nvGrpSpPr>
          <p:cNvPr id="4" name="Group 23"/>
          <p:cNvGrpSpPr>
            <a:grpSpLocks/>
          </p:cNvGrpSpPr>
          <p:nvPr/>
        </p:nvGrpSpPr>
        <p:grpSpPr bwMode="auto">
          <a:xfrm>
            <a:off x="381001" y="3276600"/>
            <a:ext cx="7183438" cy="2755900"/>
            <a:chOff x="726" y="861"/>
            <a:chExt cx="4106" cy="1019"/>
          </a:xfrm>
        </p:grpSpPr>
        <p:pic>
          <p:nvPicPr>
            <p:cNvPr id="5" name="Picture 24" descr="Hspere1"/>
            <p:cNvPicPr>
              <a:picLocks noChangeAspect="1" noChangeArrowheads="1"/>
            </p:cNvPicPr>
            <p:nvPr/>
          </p:nvPicPr>
          <p:blipFill>
            <a:blip r:embed="rId2" cstate="print"/>
            <a:srcRect/>
            <a:stretch>
              <a:fillRect/>
            </a:stretch>
          </p:blipFill>
          <p:spPr bwMode="auto">
            <a:xfrm>
              <a:off x="3151" y="993"/>
              <a:ext cx="1681" cy="868"/>
            </a:xfrm>
            <a:prstGeom prst="rect">
              <a:avLst/>
            </a:prstGeom>
            <a:noFill/>
          </p:spPr>
        </p:pic>
        <p:pic>
          <p:nvPicPr>
            <p:cNvPr id="6" name="Picture 25" descr="speres1"/>
            <p:cNvPicPr>
              <a:picLocks noChangeAspect="1" noChangeArrowheads="1"/>
            </p:cNvPicPr>
            <p:nvPr/>
          </p:nvPicPr>
          <p:blipFill>
            <a:blip r:embed="rId3" cstate="print"/>
            <a:srcRect/>
            <a:stretch>
              <a:fillRect/>
            </a:stretch>
          </p:blipFill>
          <p:spPr bwMode="auto">
            <a:xfrm>
              <a:off x="726" y="861"/>
              <a:ext cx="1787" cy="1019"/>
            </a:xfrm>
            <a:prstGeom prst="rect">
              <a:avLst/>
            </a:prstGeom>
            <a:noFill/>
          </p:spPr>
        </p:pic>
      </p:gr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7" name="Text Box 11"/>
          <p:cNvSpPr txBox="1">
            <a:spLocks noChangeArrowheads="1"/>
          </p:cNvSpPr>
          <p:nvPr/>
        </p:nvSpPr>
        <p:spPr bwMode="auto">
          <a:xfrm>
            <a:off x="654050" y="1308100"/>
            <a:ext cx="8016875" cy="946150"/>
          </a:xfrm>
          <a:prstGeom prst="rect">
            <a:avLst/>
          </a:prstGeom>
          <a:noFill/>
          <a:ln w="12700">
            <a:noFill/>
            <a:miter lim="800000"/>
            <a:headEnd/>
            <a:tailEnd/>
          </a:ln>
          <a:effectLst/>
        </p:spPr>
        <p:txBody>
          <a:bodyPr>
            <a:prstTxWarp prst="textNoShape">
              <a:avLst/>
            </a:prstTxWarp>
            <a:spAutoFit/>
          </a:bodyPr>
          <a:lstStyle/>
          <a:p>
            <a:pPr>
              <a:spcBef>
                <a:spcPct val="50000"/>
              </a:spcBef>
            </a:pPr>
            <a:r>
              <a:rPr lang="en-US" sz="2800" dirty="0">
                <a:latin typeface="Verdana" pitchFamily="-107" charset="0"/>
              </a:rPr>
              <a:t>The surface area of a sphere is four times the area of a great circle.</a:t>
            </a:r>
          </a:p>
        </p:txBody>
      </p:sp>
      <p:grpSp>
        <p:nvGrpSpPr>
          <p:cNvPr id="2" name="Group 12"/>
          <p:cNvGrpSpPr>
            <a:grpSpLocks/>
          </p:cNvGrpSpPr>
          <p:nvPr/>
        </p:nvGrpSpPr>
        <p:grpSpPr bwMode="auto">
          <a:xfrm>
            <a:off x="0" y="0"/>
            <a:ext cx="9144000" cy="6862763"/>
            <a:chOff x="0" y="0"/>
            <a:chExt cx="5760" cy="4323"/>
          </a:xfrm>
        </p:grpSpPr>
        <p:pic>
          <p:nvPicPr>
            <p:cNvPr id="50189" name="Picture 13"/>
            <p:cNvPicPr>
              <a:picLocks noChangeAspect="1" noChangeArrowheads="1"/>
            </p:cNvPicPr>
            <p:nvPr/>
          </p:nvPicPr>
          <p:blipFill>
            <a:blip r:embed="rId2" cstate="print"/>
            <a:srcRect/>
            <a:stretch>
              <a:fillRect/>
            </a:stretch>
          </p:blipFill>
          <p:spPr bwMode="auto">
            <a:xfrm>
              <a:off x="0" y="0"/>
              <a:ext cx="5760" cy="461"/>
            </a:xfrm>
            <a:prstGeom prst="rect">
              <a:avLst/>
            </a:prstGeom>
            <a:noFill/>
            <a:ln w="9525">
              <a:noFill/>
              <a:miter lim="800000"/>
              <a:headEnd/>
              <a:tailEnd/>
            </a:ln>
            <a:effectLst/>
          </p:spPr>
        </p:pic>
        <p:pic>
          <p:nvPicPr>
            <p:cNvPr id="50190" name="Picture 14"/>
            <p:cNvPicPr>
              <a:picLocks noChangeAspect="1" noChangeArrowheads="1"/>
            </p:cNvPicPr>
            <p:nvPr/>
          </p:nvPicPr>
          <p:blipFill>
            <a:blip r:embed="rId3" cstate="print"/>
            <a:srcRect/>
            <a:stretch>
              <a:fillRect/>
            </a:stretch>
          </p:blipFill>
          <p:spPr bwMode="auto">
            <a:xfrm>
              <a:off x="0" y="4129"/>
              <a:ext cx="5760" cy="192"/>
            </a:xfrm>
            <a:prstGeom prst="rect">
              <a:avLst/>
            </a:prstGeom>
            <a:noFill/>
            <a:ln w="9525">
              <a:noFill/>
              <a:miter lim="800000"/>
              <a:headEnd/>
              <a:tailEnd/>
            </a:ln>
            <a:effectLst/>
          </p:spPr>
        </p:pic>
        <p:sp>
          <p:nvSpPr>
            <p:cNvPr id="50191" name="Text Box 15"/>
            <p:cNvSpPr txBox="1">
              <a:spLocks noChangeArrowheads="1"/>
            </p:cNvSpPr>
            <p:nvPr/>
          </p:nvSpPr>
          <p:spPr bwMode="auto">
            <a:xfrm>
              <a:off x="1" y="4131"/>
              <a:ext cx="668" cy="192"/>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1400" b="1">
                  <a:solidFill>
                    <a:schemeClr val="bg1"/>
                  </a:solidFill>
                  <a:latin typeface="Verdana" pitchFamily="-107" charset="0"/>
                </a:rPr>
                <a:t>Course 3</a:t>
              </a:r>
              <a:endParaRPr lang="en-US" sz="800" b="1">
                <a:latin typeface="Arial" pitchFamily="-107" charset="0"/>
              </a:endParaRPr>
            </a:p>
          </p:txBody>
        </p:sp>
        <p:sp>
          <p:nvSpPr>
            <p:cNvPr id="50192" name="Text Box 16"/>
            <p:cNvSpPr txBox="1">
              <a:spLocks noChangeArrowheads="1"/>
            </p:cNvSpPr>
            <p:nvPr/>
          </p:nvSpPr>
          <p:spPr bwMode="auto">
            <a:xfrm>
              <a:off x="49" y="72"/>
              <a:ext cx="638" cy="327"/>
            </a:xfrm>
            <a:prstGeom prst="rect">
              <a:avLst/>
            </a:prstGeom>
            <a:noFill/>
            <a:ln w="9525">
              <a:noFill/>
              <a:miter lim="800000"/>
              <a:headEnd/>
              <a:tailEnd/>
            </a:ln>
            <a:effectLst/>
          </p:spPr>
          <p:txBody>
            <a:bodyPr wrap="none" anchor="ctr">
              <a:prstTxWarp prst="textNoShape">
                <a:avLst/>
              </a:prstTxWarp>
              <a:spAutoFit/>
            </a:bodyPr>
            <a:lstStyle/>
            <a:p>
              <a:pPr algn="ctr" eaLnBrk="0" hangingPunct="0">
                <a:spcBef>
                  <a:spcPct val="50000"/>
                </a:spcBef>
              </a:pPr>
              <a:r>
                <a:rPr lang="en-US" sz="2800">
                  <a:latin typeface="Arial Black" pitchFamily="-107" charset="0"/>
                </a:rPr>
                <a:t>6-10</a:t>
              </a:r>
            </a:p>
          </p:txBody>
        </p:sp>
        <p:sp>
          <p:nvSpPr>
            <p:cNvPr id="50193" name="Text Box 17"/>
            <p:cNvSpPr txBox="1">
              <a:spLocks noChangeArrowheads="1"/>
            </p:cNvSpPr>
            <p:nvPr/>
          </p:nvSpPr>
          <p:spPr bwMode="auto">
            <a:xfrm>
              <a:off x="672" y="62"/>
              <a:ext cx="5088" cy="365"/>
            </a:xfrm>
            <a:prstGeom prst="rect">
              <a:avLst/>
            </a:prstGeom>
            <a:noFill/>
            <a:ln w="9525">
              <a:noFill/>
              <a:miter lim="800000"/>
              <a:headEnd/>
              <a:tailEnd/>
            </a:ln>
            <a:effectLst/>
          </p:spPr>
          <p:txBody>
            <a:bodyPr anchor="ctr">
              <a:prstTxWarp prst="textNoShape">
                <a:avLst/>
              </a:prstTxWarp>
              <a:spAutoFit/>
            </a:bodyPr>
            <a:lstStyle/>
            <a:p>
              <a:pPr eaLnBrk="0" hangingPunct="0">
                <a:spcBef>
                  <a:spcPct val="50000"/>
                </a:spcBef>
              </a:pPr>
              <a:r>
                <a:rPr lang="en-US" sz="3200">
                  <a:solidFill>
                    <a:schemeClr val="bg1"/>
                  </a:solidFill>
                  <a:latin typeface="Arial Black" pitchFamily="-107" charset="0"/>
                </a:rPr>
                <a:t>Spheres</a:t>
              </a:r>
            </a:p>
          </p:txBody>
        </p:sp>
      </p:grpSp>
      <p:grpSp>
        <p:nvGrpSpPr>
          <p:cNvPr id="3" name="Group 20"/>
          <p:cNvGrpSpPr>
            <a:grpSpLocks/>
          </p:cNvGrpSpPr>
          <p:nvPr/>
        </p:nvGrpSpPr>
        <p:grpSpPr bwMode="auto">
          <a:xfrm>
            <a:off x="136525" y="2514600"/>
            <a:ext cx="8832850" cy="4343400"/>
            <a:chOff x="86" y="1987"/>
            <a:chExt cx="5564" cy="1648"/>
          </a:xfrm>
        </p:grpSpPr>
        <p:pic>
          <p:nvPicPr>
            <p:cNvPr id="50186" name="Picture 10"/>
            <p:cNvPicPr>
              <a:picLocks noChangeAspect="1" noChangeArrowheads="1"/>
            </p:cNvPicPr>
            <p:nvPr/>
          </p:nvPicPr>
          <p:blipFill>
            <a:blip r:embed="rId4" cstate="print"/>
            <a:srcRect/>
            <a:stretch>
              <a:fillRect/>
            </a:stretch>
          </p:blipFill>
          <p:spPr bwMode="auto">
            <a:xfrm>
              <a:off x="86" y="1987"/>
              <a:ext cx="5564" cy="1648"/>
            </a:xfrm>
            <a:prstGeom prst="rect">
              <a:avLst/>
            </a:prstGeom>
            <a:noFill/>
            <a:ln w="12700">
              <a:noFill/>
              <a:miter lim="800000"/>
              <a:headEnd/>
              <a:tailEnd/>
            </a:ln>
            <a:effectLst/>
          </p:spPr>
        </p:pic>
        <p:sp>
          <p:nvSpPr>
            <p:cNvPr id="50194" name="Text Box 18"/>
            <p:cNvSpPr txBox="1">
              <a:spLocks noChangeArrowheads="1"/>
            </p:cNvSpPr>
            <p:nvPr/>
          </p:nvSpPr>
          <p:spPr bwMode="auto">
            <a:xfrm>
              <a:off x="3035" y="3257"/>
              <a:ext cx="1256" cy="231"/>
            </a:xfrm>
            <a:prstGeom prst="rect">
              <a:avLst/>
            </a:prstGeom>
            <a:noFill/>
            <a:ln w="12700">
              <a:noFill/>
              <a:miter lim="800000"/>
              <a:headEnd/>
              <a:tailEnd/>
            </a:ln>
            <a:effectLst/>
          </p:spPr>
          <p:txBody>
            <a:bodyPr>
              <a:prstTxWarp prst="textNoShape">
                <a:avLst/>
              </a:prstTxWarp>
              <a:spAutoFit/>
            </a:bodyPr>
            <a:lstStyle/>
            <a:p>
              <a:pPr>
                <a:spcBef>
                  <a:spcPct val="50000"/>
                </a:spcBef>
              </a:pPr>
              <a:r>
                <a:rPr lang="en-US">
                  <a:latin typeface="Verdana" pitchFamily="-107" charset="0"/>
                  <a:sym typeface="Symbol" pitchFamily="-107" charset="2"/>
                </a:rPr>
                <a:t> 50.3 units</a:t>
              </a:r>
              <a:r>
                <a:rPr lang="en-US" baseline="30000">
                  <a:latin typeface="Verdana" pitchFamily="-107" charset="0"/>
                  <a:sym typeface="Symbol" pitchFamily="-107" charset="2"/>
                </a:rPr>
                <a:t>2</a:t>
              </a:r>
            </a:p>
          </p:txBody>
        </p:sp>
      </p:grpSp>
      <p:sp>
        <p:nvSpPr>
          <p:cNvPr id="50195" name="Rectangle 19"/>
          <p:cNvSpPr>
            <a:spLocks noChangeArrowheads="1"/>
          </p:cNvSpPr>
          <p:nvPr/>
        </p:nvSpPr>
        <p:spPr bwMode="auto">
          <a:xfrm>
            <a:off x="5621338" y="4827588"/>
            <a:ext cx="823912" cy="346075"/>
          </a:xfrm>
          <a:prstGeom prst="rect">
            <a:avLst/>
          </a:prstGeom>
          <a:solidFill>
            <a:schemeClr val="bg1"/>
          </a:solidFill>
          <a:ln w="12700">
            <a:noFill/>
            <a:miter lim="800000"/>
            <a:headEnd/>
            <a:tailEnd/>
          </a:ln>
          <a:effectLst/>
        </p:spPr>
        <p:txBody>
          <a:bodyPr anchor="ctr">
            <a:prstTxWarp prst="textNoShape">
              <a:avLst/>
            </a:prstTxWarp>
            <a:spAutoFit/>
          </a:bodyPr>
          <a:lstStyle/>
          <a:p>
            <a:endParaRPr lang="en-US"/>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0187"/>
                                        </p:tgtEl>
                                        <p:attrNameLst>
                                          <p:attrName>style.visibility</p:attrName>
                                        </p:attrNameLst>
                                      </p:cBhvr>
                                      <p:to>
                                        <p:strVal val="visible"/>
                                      </p:to>
                                    </p:set>
                                    <p:animEffect transition="in" filter="checkerboard(across)">
                                      <p:cBhvr>
                                        <p:cTn id="17" dur="500"/>
                                        <p:tgtEl>
                                          <p:spTgt spid="5018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ox(in)">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34400" cy="1828800"/>
          </a:xfrm>
        </p:spPr>
        <p:txBody>
          <a:bodyPr>
            <a:normAutofit/>
          </a:bodyPr>
          <a:lstStyle/>
          <a:p>
            <a:r>
              <a:rPr lang="en-US" dirty="0" smtClean="0">
                <a:solidFill>
                  <a:schemeClr val="tx2"/>
                </a:solidFill>
              </a:rPr>
              <a:t>Ex-1   Fill in the blanks in each row in the following table from given table :</a:t>
            </a:r>
            <a:endParaRPr lang="en-IN" dirty="0">
              <a:solidFill>
                <a:schemeClr val="tx2"/>
              </a:solidFill>
            </a:endParaRPr>
          </a:p>
        </p:txBody>
      </p:sp>
      <p:graphicFrame>
        <p:nvGraphicFramePr>
          <p:cNvPr id="4" name="Content Placeholder 3"/>
          <p:cNvGraphicFramePr>
            <a:graphicFrameLocks noGrp="1"/>
          </p:cNvGraphicFramePr>
          <p:nvPr>
            <p:ph idx="1"/>
          </p:nvPr>
        </p:nvGraphicFramePr>
        <p:xfrm>
          <a:off x="1" y="1905000"/>
          <a:ext cx="8077198" cy="4663440"/>
        </p:xfrm>
        <a:graphic>
          <a:graphicData uri="http://schemas.openxmlformats.org/drawingml/2006/table">
            <a:tbl>
              <a:tblPr firstRow="1" bandRow="1">
                <a:tableStyleId>{073A0DAA-6AF3-43AB-8588-CEC1D06C72B9}</a:tableStyleId>
              </a:tblPr>
              <a:tblGrid>
                <a:gridCol w="721179"/>
                <a:gridCol w="1504172"/>
                <a:gridCol w="1112675"/>
                <a:gridCol w="1112675"/>
                <a:gridCol w="1112675"/>
                <a:gridCol w="1112675"/>
                <a:gridCol w="1401147"/>
              </a:tblGrid>
              <a:tr h="1066800">
                <a:tc>
                  <a:txBody>
                    <a:bodyPr/>
                    <a:lstStyle/>
                    <a:p>
                      <a:r>
                        <a:rPr lang="en-US" dirty="0" smtClean="0"/>
                        <a:t>No.</a:t>
                      </a:r>
                      <a:endParaRPr lang="en-IN" dirty="0"/>
                    </a:p>
                  </a:txBody>
                  <a:tcPr/>
                </a:tc>
                <a:tc>
                  <a:txBody>
                    <a:bodyPr/>
                    <a:lstStyle/>
                    <a:p>
                      <a:r>
                        <a:rPr lang="en-US" dirty="0" smtClean="0"/>
                        <a:t>Value of</a:t>
                      </a:r>
                      <a:r>
                        <a:rPr lang="en-US" baseline="0" dirty="0" smtClean="0"/>
                        <a:t> pie</a:t>
                      </a:r>
                      <a:endParaRPr lang="en-IN" dirty="0"/>
                    </a:p>
                  </a:txBody>
                  <a:tcPr/>
                </a:tc>
                <a:tc>
                  <a:txBody>
                    <a:bodyPr/>
                    <a:lstStyle/>
                    <a:p>
                      <a:r>
                        <a:rPr lang="en-US" dirty="0" smtClean="0"/>
                        <a:t>Radius</a:t>
                      </a:r>
                      <a:r>
                        <a:rPr lang="en-US" baseline="0" dirty="0" smtClean="0"/>
                        <a:t> </a:t>
                      </a:r>
                    </a:p>
                    <a:p>
                      <a:endParaRPr lang="en-US" baseline="0" dirty="0" smtClean="0"/>
                    </a:p>
                    <a:p>
                      <a:r>
                        <a:rPr lang="en-US" baseline="0" dirty="0" smtClean="0"/>
                        <a:t>   (r)</a:t>
                      </a:r>
                      <a:endParaRPr lang="en-IN" dirty="0"/>
                    </a:p>
                  </a:txBody>
                  <a:tcPr/>
                </a:tc>
                <a:tc>
                  <a:txBody>
                    <a:bodyPr/>
                    <a:lstStyle/>
                    <a:p>
                      <a:r>
                        <a:rPr lang="en-US" dirty="0" smtClean="0"/>
                        <a:t>Diameter</a:t>
                      </a:r>
                    </a:p>
                    <a:p>
                      <a:endParaRPr lang="en-US" dirty="0" smtClean="0"/>
                    </a:p>
                    <a:p>
                      <a:r>
                        <a:rPr lang="en-US" dirty="0" smtClean="0"/>
                        <a:t>      (d) </a:t>
                      </a:r>
                      <a:endParaRPr lang="en-IN" dirty="0"/>
                    </a:p>
                  </a:txBody>
                  <a:tcPr/>
                </a:tc>
                <a:tc>
                  <a:txBody>
                    <a:bodyPr/>
                    <a:lstStyle/>
                    <a:p>
                      <a:r>
                        <a:rPr lang="en-US" dirty="0" smtClean="0"/>
                        <a:t>Total surface area of sphere </a:t>
                      </a:r>
                      <a:endParaRPr lang="en-IN" dirty="0"/>
                    </a:p>
                  </a:txBody>
                  <a:tcPr/>
                </a:tc>
                <a:tc>
                  <a:txBody>
                    <a:bodyPr/>
                    <a:lstStyle/>
                    <a:p>
                      <a:r>
                        <a:rPr lang="en-US" dirty="0" smtClean="0"/>
                        <a:t>Lateral surface area</a:t>
                      </a:r>
                      <a:r>
                        <a:rPr lang="en-US" baseline="0" dirty="0" smtClean="0"/>
                        <a:t> of sphere</a:t>
                      </a:r>
                      <a:endParaRPr lang="en-IN" dirty="0"/>
                    </a:p>
                  </a:txBody>
                  <a:tcPr/>
                </a:tc>
                <a:tc>
                  <a:txBody>
                    <a:bodyPr/>
                    <a:lstStyle/>
                    <a:p>
                      <a:r>
                        <a:rPr lang="en-US" dirty="0" smtClean="0"/>
                        <a:t>Surface</a:t>
                      </a:r>
                      <a:r>
                        <a:rPr lang="en-US" baseline="0" dirty="0" smtClean="0"/>
                        <a:t> area of closed </a:t>
                      </a:r>
                    </a:p>
                    <a:p>
                      <a:r>
                        <a:rPr lang="en-US" baseline="0" dirty="0" smtClean="0"/>
                        <a:t>hemisphere</a:t>
                      </a:r>
                      <a:endParaRPr lang="en-IN" dirty="0"/>
                    </a:p>
                  </a:txBody>
                  <a:tcPr/>
                </a:tc>
              </a:tr>
              <a:tr h="1066800">
                <a:tc>
                  <a:txBody>
                    <a:bodyPr/>
                    <a:lstStyle/>
                    <a:p>
                      <a:r>
                        <a:rPr lang="en-US" dirty="0" smtClean="0"/>
                        <a:t>1,</a:t>
                      </a:r>
                      <a:endParaRPr lang="en-IN" dirty="0"/>
                    </a:p>
                  </a:txBody>
                  <a:tcPr/>
                </a:tc>
                <a:tc>
                  <a:txBody>
                    <a:bodyPr/>
                    <a:lstStyle/>
                    <a:p>
                      <a:r>
                        <a:rPr lang="en-US" dirty="0" smtClean="0"/>
                        <a:t>           </a:t>
                      </a:r>
                      <a:r>
                        <a:rPr lang="en-US" u="sng" dirty="0" smtClean="0"/>
                        <a:t>22</a:t>
                      </a:r>
                      <a:r>
                        <a:rPr lang="en-IN" u="sng" baseline="0" dirty="0" smtClean="0"/>
                        <a:t> </a:t>
                      </a:r>
                      <a:endParaRPr lang="en-IN" u="none" baseline="0" dirty="0" smtClean="0"/>
                    </a:p>
                    <a:p>
                      <a:r>
                        <a:rPr lang="en-US" u="none" baseline="0" dirty="0" smtClean="0"/>
                        <a:t>            7</a:t>
                      </a:r>
                      <a:endParaRPr lang="en-US" u="sng" dirty="0" smtClean="0"/>
                    </a:p>
                  </a:txBody>
                  <a:tcPr/>
                </a:tc>
                <a:tc>
                  <a:txBody>
                    <a:bodyPr/>
                    <a:lstStyle/>
                    <a:p>
                      <a:r>
                        <a:rPr lang="en-US" dirty="0" smtClean="0"/>
                        <a:t>5.6cm</a:t>
                      </a:r>
                      <a:endParaRPr lang="en-IN" dirty="0"/>
                    </a:p>
                  </a:txBody>
                  <a:tcPr/>
                </a:tc>
                <a:tc>
                  <a:txBody>
                    <a:bodyPr/>
                    <a:lstStyle/>
                    <a:p>
                      <a:r>
                        <a:rPr lang="en-US" dirty="0" smtClean="0"/>
                        <a:t>…………</a:t>
                      </a:r>
                      <a:endParaRPr lang="en-IN" dirty="0"/>
                    </a:p>
                  </a:txBody>
                  <a:tcPr/>
                </a:tc>
                <a:tc>
                  <a:txBody>
                    <a:bodyPr/>
                    <a:lstStyle/>
                    <a:p>
                      <a:r>
                        <a:rPr lang="en-US" dirty="0" smtClean="0"/>
                        <a:t>…………</a:t>
                      </a:r>
                    </a:p>
                    <a:p>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r>
              <a:tr h="1066800">
                <a:tc>
                  <a:txBody>
                    <a:bodyPr/>
                    <a:lstStyle/>
                    <a:p>
                      <a:r>
                        <a:rPr lang="en-US" dirty="0" smtClean="0"/>
                        <a:t>2</a:t>
                      </a:r>
                      <a:endParaRPr lang="en-IN" dirty="0"/>
                    </a:p>
                  </a:txBody>
                  <a:tcPr/>
                </a:tc>
                <a:tc>
                  <a:txBody>
                    <a:bodyPr/>
                    <a:lstStyle/>
                    <a:p>
                      <a:r>
                        <a:rPr lang="en-US" dirty="0" smtClean="0"/>
                        <a:t>           </a:t>
                      </a:r>
                      <a:r>
                        <a:rPr lang="en-US" u="sng" dirty="0" smtClean="0"/>
                        <a:t>22</a:t>
                      </a:r>
                      <a:r>
                        <a:rPr lang="en-IN" u="sng" baseline="0" dirty="0" smtClean="0"/>
                        <a:t> </a:t>
                      </a:r>
                      <a:endParaRPr lang="en-IN" u="none" baseline="0" dirty="0" smtClean="0"/>
                    </a:p>
                    <a:p>
                      <a:r>
                        <a:rPr lang="en-US" u="none" baseline="0" dirty="0" smtClean="0"/>
                        <a:t>            7</a:t>
                      </a:r>
                      <a:endParaRPr lang="en-IN" dirty="0"/>
                    </a:p>
                  </a:txBody>
                  <a:tcPr/>
                </a:tc>
                <a:tc>
                  <a:txBody>
                    <a:bodyPr/>
                    <a:lstStyle/>
                    <a:p>
                      <a:r>
                        <a:rPr lang="en-US" dirty="0" smtClean="0"/>
                        <a:t>10 cm</a:t>
                      </a:r>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r>
              <a:tr h="1066800">
                <a:tc>
                  <a:txBody>
                    <a:bodyPr/>
                    <a:lstStyle/>
                    <a:p>
                      <a:r>
                        <a:rPr lang="en-US" dirty="0" smtClean="0"/>
                        <a:t>3.</a:t>
                      </a:r>
                      <a:endParaRPr lang="en-IN" dirty="0"/>
                    </a:p>
                  </a:txBody>
                  <a:tcPr/>
                </a:tc>
                <a:tc>
                  <a:txBody>
                    <a:bodyPr/>
                    <a:lstStyle/>
                    <a:p>
                      <a:r>
                        <a:rPr lang="en-US" dirty="0" smtClean="0"/>
                        <a:t>        3 .14</a:t>
                      </a:r>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c>
                  <a:txBody>
                    <a:bodyPr/>
                    <a:lstStyle/>
                    <a:p>
                      <a:r>
                        <a:rPr lang="en-US" dirty="0" smtClean="0"/>
                        <a:t>154 cm</a:t>
                      </a:r>
                      <a:r>
                        <a:rPr lang="en-US" baseline="30000" dirty="0" smtClean="0"/>
                        <a:t>2 </a:t>
                      </a:r>
                      <a:endParaRPr lang="en-IN" dirty="0"/>
                    </a:p>
                  </a:txBody>
                  <a:tcPr/>
                </a:tc>
                <a:tc>
                  <a:txBody>
                    <a:bodyPr/>
                    <a:lstStyle/>
                    <a:p>
                      <a:r>
                        <a:rPr lang="en-US" dirty="0" smtClean="0"/>
                        <a:t>…………..</a:t>
                      </a:r>
                      <a:endParaRPr lang="en-IN" dirty="0"/>
                    </a:p>
                  </a:txBody>
                  <a:tcPr/>
                </a:tc>
                <a:tc>
                  <a:txBody>
                    <a:bodyPr/>
                    <a:lstStyle/>
                    <a:p>
                      <a:r>
                        <a:rPr lang="en-US" dirty="0" smtClean="0"/>
                        <a:t>…………</a:t>
                      </a:r>
                      <a:endParaRPr lang="en-IN" dirty="0"/>
                    </a:p>
                  </a:txBody>
                  <a:tcPr/>
                </a:tc>
              </a:tr>
            </a:tbl>
          </a:graphicData>
        </a:graphic>
      </p:graphicFrame>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1"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770" decel="100000"/>
                                        <p:tgtEl>
                                          <p:spTgt spid="4"/>
                                        </p:tgtEl>
                                      </p:cBhvr>
                                    </p:animEffect>
                                    <p:animScale>
                                      <p:cBhvr>
                                        <p:cTn id="26" dur="770" decel="100000"/>
                                        <p:tgtEl>
                                          <p:spTgt spid="4"/>
                                        </p:tgtEl>
                                      </p:cBhvr>
                                      <p:from x="10000" y="10000"/>
                                      <p:to x="200000" y="450000"/>
                                    </p:animScale>
                                    <p:animScale>
                                      <p:cBhvr>
                                        <p:cTn id="27" dur="1230" accel="100000" fill="hold">
                                          <p:stCondLst>
                                            <p:cond delay="770"/>
                                          </p:stCondLst>
                                        </p:cTn>
                                        <p:tgtEl>
                                          <p:spTgt spid="4"/>
                                        </p:tgtEl>
                                      </p:cBhvr>
                                      <p:from x="200000" y="450000"/>
                                      <p:to x="100000" y="100000"/>
                                    </p:animScale>
                                    <p:set>
                                      <p:cBhvr>
                                        <p:cTn id="28" dur="770" fill="hold"/>
                                        <p:tgtEl>
                                          <p:spTgt spid="4"/>
                                        </p:tgtEl>
                                        <p:attrNameLst>
                                          <p:attrName>ppt_x</p:attrName>
                                        </p:attrNameLst>
                                      </p:cBhvr>
                                      <p:to>
                                        <p:strVal val="(0.5)"/>
                                      </p:to>
                                    </p:set>
                                    <p:anim from="(0.5)" to="(#ppt_x)" calcmode="lin" valueType="num">
                                      <p:cBhvr>
                                        <p:cTn id="29" dur="1230" accel="100000" fill="hold">
                                          <p:stCondLst>
                                            <p:cond delay="770"/>
                                          </p:stCondLst>
                                        </p:cTn>
                                        <p:tgtEl>
                                          <p:spTgt spid="4"/>
                                        </p:tgtEl>
                                        <p:attrNameLst>
                                          <p:attrName>ppt_x</p:attrName>
                                        </p:attrNameLst>
                                      </p:cBhvr>
                                    </p:anim>
                                    <p:set>
                                      <p:cBhvr>
                                        <p:cTn id="30" dur="770" fill="hold"/>
                                        <p:tgtEl>
                                          <p:spTgt spid="4"/>
                                        </p:tgtEl>
                                        <p:attrNameLst>
                                          <p:attrName>ppt_y</p:attrName>
                                        </p:attrNameLst>
                                      </p:cBhvr>
                                      <p:to>
                                        <p:strVal val="(#ppt_y+0.4)"/>
                                      </p:to>
                                    </p:set>
                                    <p:anim from="(#ppt_y+0.4)" to="(#ppt_y)" calcmode="lin" valueType="num">
                                      <p:cBhvr>
                                        <p:cTn id="31" dur="1230" accel="100000" fill="hold">
                                          <p:stCondLst>
                                            <p:cond delay="770"/>
                                          </p:stCondLst>
                                        </p:cTn>
                                        <p:tgtEl>
                                          <p:spTgt spid="4"/>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153400" cy="6227136"/>
          </a:xfrm>
        </p:spPr>
        <p:txBody>
          <a:bodyPr>
            <a:normAutofit lnSpcReduction="10000"/>
          </a:bodyPr>
          <a:lstStyle/>
          <a:p>
            <a:pPr>
              <a:buNone/>
            </a:pPr>
            <a:r>
              <a:rPr lang="en-US" dirty="0" smtClean="0"/>
              <a:t>Sol:1 .. Here, radius r = 5.6 cm    </a:t>
            </a:r>
          </a:p>
          <a:p>
            <a:pPr>
              <a:buNone/>
            </a:pPr>
            <a:r>
              <a:rPr lang="en-US" dirty="0" smtClean="0"/>
              <a:t>Diameter  d = 11.2 cm</a:t>
            </a:r>
          </a:p>
          <a:p>
            <a:pPr>
              <a:buNone/>
            </a:pPr>
            <a:r>
              <a:rPr lang="en-US" dirty="0" smtClean="0"/>
              <a:t>Total surface a area </a:t>
            </a:r>
          </a:p>
          <a:p>
            <a:pPr>
              <a:buNone/>
            </a:pPr>
            <a:r>
              <a:rPr lang="en-US" dirty="0" smtClean="0"/>
              <a:t> of a sphere 		= </a:t>
            </a:r>
            <a:r>
              <a:rPr lang="en-US" sz="2400" dirty="0" smtClean="0">
                <a:latin typeface="Arial" pitchFamily="34" charset="0"/>
                <a:cs typeface="Arial" pitchFamily="34" charset="0"/>
              </a:rPr>
              <a:t>4 ∏ r</a:t>
            </a:r>
            <a:r>
              <a:rPr lang="en-US" sz="2400" baseline="30000" dirty="0" smtClean="0">
                <a:latin typeface="Arial" pitchFamily="34" charset="0"/>
                <a:cs typeface="Arial" pitchFamily="34" charset="0"/>
              </a:rPr>
              <a:t>2</a:t>
            </a:r>
            <a:endParaRPr lang="en-US" dirty="0" smtClean="0"/>
          </a:p>
          <a:p>
            <a:pPr>
              <a:buNone/>
            </a:pPr>
            <a:r>
              <a:rPr lang="en-US" dirty="0" smtClean="0"/>
              <a:t>					= 4 X 22/7 X (5.6)</a:t>
            </a:r>
            <a:r>
              <a:rPr lang="en-US" sz="2800" baseline="30000" dirty="0" smtClean="0">
                <a:latin typeface="Arial" pitchFamily="34" charset="0"/>
                <a:cs typeface="Arial" pitchFamily="34" charset="0"/>
              </a:rPr>
              <a:t> </a:t>
            </a:r>
            <a:r>
              <a:rPr lang="en-US" sz="2800" baseline="30000" dirty="0" smtClean="0">
                <a:latin typeface="Arial" pitchFamily="34" charset="0"/>
                <a:cs typeface="Arial" pitchFamily="34" charset="0"/>
              </a:rPr>
              <a:t>2</a:t>
            </a:r>
            <a:r>
              <a:rPr lang="en-US" dirty="0" smtClean="0"/>
              <a:t> </a:t>
            </a:r>
          </a:p>
          <a:p>
            <a:pPr>
              <a:buNone/>
            </a:pPr>
            <a:r>
              <a:rPr lang="en-US" dirty="0" smtClean="0"/>
              <a:t>	</a:t>
            </a:r>
            <a:r>
              <a:rPr lang="en-US" dirty="0" smtClean="0"/>
              <a:t>				=  394.24 cm</a:t>
            </a:r>
            <a:r>
              <a:rPr lang="en-US" sz="2800" baseline="30000" dirty="0" smtClean="0">
                <a:latin typeface="Arial" pitchFamily="34" charset="0"/>
                <a:cs typeface="Arial" pitchFamily="34" charset="0"/>
              </a:rPr>
              <a:t>2</a:t>
            </a:r>
          </a:p>
          <a:p>
            <a:pPr>
              <a:buNone/>
            </a:pPr>
            <a:r>
              <a:rPr lang="en-US" sz="2800" dirty="0" smtClean="0">
                <a:latin typeface="Arial" pitchFamily="34" charset="0"/>
                <a:cs typeface="Arial" pitchFamily="34" charset="0"/>
              </a:rPr>
              <a:t> </a:t>
            </a:r>
            <a:r>
              <a:rPr lang="en-US" sz="2800" dirty="0" smtClean="0"/>
              <a:t>lateral surface area</a:t>
            </a:r>
          </a:p>
          <a:p>
            <a:pPr>
              <a:buNone/>
            </a:pPr>
            <a:r>
              <a:rPr lang="en-US" sz="2800" dirty="0" smtClean="0"/>
              <a:t> </a:t>
            </a:r>
            <a:r>
              <a:rPr lang="en-US" sz="2800" dirty="0" smtClean="0"/>
              <a:t>of a </a:t>
            </a:r>
            <a:r>
              <a:rPr lang="en-US" sz="2800" dirty="0" smtClean="0"/>
              <a:t>hemisphere          = 2 </a:t>
            </a:r>
            <a:r>
              <a:rPr lang="en-US" sz="2800" dirty="0" smtClean="0">
                <a:latin typeface="Arial" pitchFamily="34" charset="0"/>
                <a:cs typeface="Arial" pitchFamily="34" charset="0"/>
              </a:rPr>
              <a:t> </a:t>
            </a:r>
            <a:r>
              <a:rPr lang="en-US" sz="2800" dirty="0" smtClean="0">
                <a:latin typeface="Arial" pitchFamily="34" charset="0"/>
                <a:cs typeface="Arial" pitchFamily="34" charset="0"/>
              </a:rPr>
              <a:t>∏ </a:t>
            </a:r>
            <a:r>
              <a:rPr lang="en-US" sz="2800" dirty="0" smtClean="0">
                <a:latin typeface="Arial" pitchFamily="34" charset="0"/>
                <a:cs typeface="Arial" pitchFamily="34" charset="0"/>
              </a:rPr>
              <a:t>r</a:t>
            </a:r>
            <a:r>
              <a:rPr lang="en-US" sz="2800" baseline="30000" dirty="0" smtClean="0">
                <a:latin typeface="Arial" pitchFamily="34" charset="0"/>
                <a:cs typeface="Arial" pitchFamily="34" charset="0"/>
              </a:rPr>
              <a:t>2 </a:t>
            </a:r>
          </a:p>
          <a:p>
            <a:pPr>
              <a:buNone/>
            </a:pPr>
            <a:r>
              <a:rPr lang="en-US" sz="2800" baseline="30000" dirty="0" smtClean="0">
                <a:latin typeface="Arial" pitchFamily="34" charset="0"/>
                <a:cs typeface="Arial" pitchFamily="34" charset="0"/>
              </a:rPr>
              <a:t>	</a:t>
            </a:r>
            <a:r>
              <a:rPr lang="en-US" sz="2800" baseline="30000" dirty="0" smtClean="0">
                <a:latin typeface="Arial" pitchFamily="34" charset="0"/>
                <a:cs typeface="Arial" pitchFamily="34" charset="0"/>
              </a:rPr>
              <a:t>				 </a:t>
            </a:r>
            <a:r>
              <a:rPr lang="en-US" sz="2800" dirty="0" smtClean="0"/>
              <a:t>= 2 X 22/7 X (5.6</a:t>
            </a:r>
            <a:r>
              <a:rPr lang="en-US" sz="2800" dirty="0" smtClean="0"/>
              <a:t> )</a:t>
            </a:r>
            <a:r>
              <a:rPr lang="en-US" sz="3200" baseline="30000" dirty="0" smtClean="0">
                <a:latin typeface="Arial" pitchFamily="34" charset="0"/>
                <a:cs typeface="Arial" pitchFamily="34" charset="0"/>
              </a:rPr>
              <a:t> </a:t>
            </a:r>
            <a:r>
              <a:rPr lang="en-US" sz="3200" baseline="30000" dirty="0" smtClean="0">
                <a:latin typeface="Arial" pitchFamily="34" charset="0"/>
                <a:cs typeface="Arial" pitchFamily="34" charset="0"/>
              </a:rPr>
              <a:t>2 </a:t>
            </a:r>
          </a:p>
          <a:p>
            <a:pPr>
              <a:buNone/>
            </a:pPr>
            <a:r>
              <a:rPr lang="en-US" sz="3200" baseline="30000" dirty="0" smtClean="0">
                <a:latin typeface="Arial" pitchFamily="34" charset="0"/>
                <a:cs typeface="Arial" pitchFamily="34" charset="0"/>
              </a:rPr>
              <a:t>	</a:t>
            </a:r>
            <a:r>
              <a:rPr lang="en-US" sz="3200" baseline="30000" dirty="0" smtClean="0">
                <a:latin typeface="Arial" pitchFamily="34" charset="0"/>
                <a:cs typeface="Arial" pitchFamily="34" charset="0"/>
              </a:rPr>
              <a:t>				 </a:t>
            </a:r>
            <a:r>
              <a:rPr lang="en-US" sz="2800" dirty="0" smtClean="0">
                <a:latin typeface="Arial" pitchFamily="34" charset="0"/>
                <a:cs typeface="Arial" pitchFamily="34" charset="0"/>
              </a:rPr>
              <a:t>= 197.12 </a:t>
            </a:r>
            <a:r>
              <a:rPr lang="en-US" sz="2800" dirty="0" smtClean="0"/>
              <a:t>cm</a:t>
            </a:r>
            <a:r>
              <a:rPr lang="en-US" sz="3200" baseline="30000" dirty="0" smtClean="0">
                <a:latin typeface="Arial" pitchFamily="34" charset="0"/>
                <a:cs typeface="Arial" pitchFamily="34" charset="0"/>
              </a:rPr>
              <a:t>2</a:t>
            </a:r>
          </a:p>
          <a:p>
            <a:pPr>
              <a:buNone/>
            </a:pPr>
            <a:endParaRPr lang="en-US" sz="3200" baseline="30000" dirty="0" smtClean="0">
              <a:latin typeface="Arial" pitchFamily="34" charset="0"/>
              <a:cs typeface="Arial" pitchFamily="34" charset="0"/>
            </a:endParaRPr>
          </a:p>
          <a:p>
            <a:pPr>
              <a:buNone/>
            </a:pPr>
            <a:r>
              <a:rPr lang="en-US" sz="4400" baseline="30000" dirty="0" smtClean="0">
                <a:latin typeface="Arial" pitchFamily="34" charset="0"/>
                <a:cs typeface="Arial" pitchFamily="34" charset="0"/>
              </a:rPr>
              <a:t>Total surface area of a  hemisphere = </a:t>
            </a:r>
            <a:r>
              <a:rPr lang="en-US" sz="2400" dirty="0" smtClean="0">
                <a:latin typeface="Arial" pitchFamily="34" charset="0"/>
                <a:cs typeface="Arial" pitchFamily="34" charset="0"/>
              </a:rPr>
              <a:t>3 ∏ r</a:t>
            </a:r>
            <a:r>
              <a:rPr lang="en-US" sz="2400" baseline="30000" dirty="0" smtClean="0">
                <a:latin typeface="Arial" pitchFamily="34" charset="0"/>
                <a:cs typeface="Arial" pitchFamily="34" charset="0"/>
              </a:rPr>
              <a:t>2 </a:t>
            </a:r>
          </a:p>
          <a:p>
            <a:pPr>
              <a:buNone/>
            </a:pPr>
            <a:r>
              <a:rPr lang="en-US" sz="2400" baseline="30000" dirty="0" smtClean="0">
                <a:latin typeface="Arial" pitchFamily="34" charset="0"/>
                <a:cs typeface="Arial" pitchFamily="34" charset="0"/>
              </a:rPr>
              <a:t> </a:t>
            </a:r>
            <a:r>
              <a:rPr lang="en-US" sz="2400" dirty="0" smtClean="0">
                <a:latin typeface="Arial" pitchFamily="34" charset="0"/>
                <a:cs typeface="Arial" pitchFamily="34" charset="0"/>
              </a:rPr>
              <a:t>                                                   = 295.68 </a:t>
            </a:r>
            <a:r>
              <a:rPr lang="en-US" dirty="0" smtClean="0"/>
              <a:t>cm</a:t>
            </a:r>
            <a:r>
              <a:rPr lang="en-US" sz="2800" baseline="30000" dirty="0" smtClean="0">
                <a:latin typeface="Arial" pitchFamily="34" charset="0"/>
                <a:cs typeface="Arial" pitchFamily="34" charset="0"/>
              </a:rPr>
              <a:t>2</a:t>
            </a:r>
            <a:endParaRPr lang="en-US" dirty="0" smtClean="0"/>
          </a:p>
          <a:p>
            <a:pPr>
              <a:buNone/>
            </a:pPr>
            <a:endParaRPr lang="en-US" sz="2400" baseline="30000" dirty="0" smtClean="0">
              <a:latin typeface="Arial" pitchFamily="34" charset="0"/>
              <a:cs typeface="Arial" pitchFamily="34" charset="0"/>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226</TotalTime>
  <Words>405</Words>
  <Application>Microsoft Office PowerPoint</Application>
  <PresentationFormat>On-screen Show (4:3)</PresentationFormat>
  <Paragraphs>111</Paragraphs>
  <Slides>14</Slides>
  <Notes>0</Notes>
  <HiddenSlides>0</HiddenSlides>
  <MMClips>1</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Opulent</vt:lpstr>
      <vt:lpstr>Civic</vt:lpstr>
      <vt:lpstr>Lesson 5 </vt:lpstr>
      <vt:lpstr>Slide 2</vt:lpstr>
      <vt:lpstr>Slide 3</vt:lpstr>
      <vt:lpstr>it’s time for activity </vt:lpstr>
      <vt:lpstr>Defination :</vt:lpstr>
      <vt:lpstr>Formula for finding  </vt:lpstr>
      <vt:lpstr>Slide 7</vt:lpstr>
      <vt:lpstr>Ex-1   Fill in the blanks in each row in the following table from given table :</vt:lpstr>
      <vt:lpstr>Slide 9</vt:lpstr>
      <vt:lpstr>Ex-2.The radius of a spherical balloon increases as air is pumped into it. Find  the ratio of surface area  of the  balloon  in this two situations. </vt:lpstr>
      <vt:lpstr>Ex-3  The  Internal  and  external  radii  of  a  hallow  hemi-spherical vessel are 15 cm and 16 cm respectively. The cost of painting one cm2 of the surface is Rs 7.  Find the total cost of painting the vessel all over. </vt:lpstr>
      <vt:lpstr>Slide 12</vt:lpstr>
      <vt:lpstr>EXERCISE  15 . 4</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VIKAS</dc:creator>
  <cp:lastModifiedBy>VIKAS</cp:lastModifiedBy>
  <cp:revision>50</cp:revision>
  <dcterms:created xsi:type="dcterms:W3CDTF">2006-08-16T00:00:00Z</dcterms:created>
  <dcterms:modified xsi:type="dcterms:W3CDTF">2013-12-10T03:06:38Z</dcterms:modified>
</cp:coreProperties>
</file>