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1" r:id="rId2"/>
    <p:sldId id="262" r:id="rId3"/>
    <p:sldId id="264" r:id="rId4"/>
    <p:sldId id="265" r:id="rId5"/>
    <p:sldId id="266" r:id="rId6"/>
    <p:sldId id="267" r:id="rId7"/>
    <p:sldId id="273" r:id="rId8"/>
    <p:sldId id="274" r:id="rId9"/>
    <p:sldId id="256" r:id="rId10"/>
    <p:sldId id="271" r:id="rId11"/>
    <p:sldId id="258" r:id="rId12"/>
    <p:sldId id="269" r:id="rId13"/>
    <p:sldId id="259" r:id="rId14"/>
    <p:sldId id="272" r:id="rId15"/>
    <p:sldId id="270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66"/>
    <a:srgbClr val="FF9900"/>
    <a:srgbClr val="FA0ED8"/>
    <a:srgbClr val="E94A1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716E1-E0F4-4DED-8527-1AD96092A148}" type="datetimeFigureOut">
              <a:rPr lang="en-IN" smtClean="0"/>
              <a:pPr/>
              <a:t>12/9/2013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8B774-4115-488E-A870-E39D5CC9C2C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C8077A-4257-489A-91B2-0796A754E1F4}" type="slidenum">
              <a:rPr lang="en-GB"/>
              <a:pPr/>
              <a:t>10</a:t>
            </a:fld>
            <a:endParaRPr lang="en-GB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2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8600" y="0"/>
            <a:ext cx="5105400" cy="3600451"/>
          </a:xfrm>
          <a:scene3d>
            <a:camera prst="orthographicFront"/>
            <a:lightRig rig="threePt" dir="t"/>
          </a:scene3d>
          <a:sp3d contourW="12700">
            <a:bevelB prst="relaxedInset"/>
            <a:contourClr>
              <a:schemeClr val="accent2"/>
            </a:contourClr>
          </a:sp3d>
        </p:spPr>
        <p:txBody>
          <a:bodyPr/>
          <a:lstStyle/>
          <a:p>
            <a:r>
              <a:rPr lang="en-US" b="1" i="1" u="sng" dirty="0" smtClean="0">
                <a:solidFill>
                  <a:srgbClr val="FF0000"/>
                </a:solidFill>
                <a:latin typeface="Algerian" pitchFamily="82" charset="0"/>
              </a:rPr>
              <a:t>LESSON 4 </a:t>
            </a:r>
            <a:br>
              <a:rPr lang="en-US" b="1" i="1" u="sng" dirty="0" smtClean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b="1" i="1" u="sng" dirty="0" smtClean="0">
                <a:solidFill>
                  <a:srgbClr val="FF0000"/>
                </a:solidFill>
                <a:latin typeface="Algerian" pitchFamily="82" charset="0"/>
              </a:rPr>
              <a:t>SURFACE AREA OF CONE</a:t>
            </a:r>
            <a:endParaRPr lang="en-IN" b="1" i="1" u="sng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3886200"/>
            <a:ext cx="3048000" cy="1752600"/>
          </a:xfrm>
        </p:spPr>
        <p:txBody>
          <a:bodyPr/>
          <a:lstStyle/>
          <a:p>
            <a:r>
              <a:rPr lang="en-US" sz="4800" b="1" dirty="0" smtClean="0">
                <a:solidFill>
                  <a:srgbClr val="00B0F0"/>
                </a:solidFill>
              </a:rPr>
              <a:t>FROM </a:t>
            </a:r>
            <a:r>
              <a:rPr lang="en-US" dirty="0" smtClean="0"/>
              <a:t>   </a:t>
            </a:r>
            <a:r>
              <a:rPr lang="en-US" b="1" u="sng" dirty="0" smtClean="0">
                <a:solidFill>
                  <a:srgbClr val="C00000"/>
                </a:solidFill>
                <a:latin typeface="Comic Sans MS" pitchFamily="66" charset="0"/>
              </a:rPr>
              <a:t>SUNITA JAT</a:t>
            </a:r>
            <a:endParaRPr lang="en-IN" b="1" u="sng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18434" name="Picture 2" descr="D:\surface area and volume\surface area of cylinder and cone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1148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1588" y="2065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IN"/>
          </a:p>
        </p:txBody>
      </p:sp>
      <p:sp>
        <p:nvSpPr>
          <p:cNvPr id="75779" name="AutoShape 3" descr="frog01"/>
          <p:cNvSpPr>
            <a:spLocks noChangeAspect="1" noChangeArrowheads="1"/>
          </p:cNvSpPr>
          <p:nvPr/>
        </p:nvSpPr>
        <p:spPr bwMode="auto">
          <a:xfrm>
            <a:off x="3040063" y="2111375"/>
            <a:ext cx="2697162" cy="2365375"/>
          </a:xfrm>
          <a:prstGeom prst="rect">
            <a:avLst/>
          </a:prstGeom>
          <a:noFill/>
        </p:spPr>
        <p:txBody>
          <a:bodyPr/>
          <a:lstStyle/>
          <a:p>
            <a:endParaRPr lang="en-IN"/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2057400" y="1600200"/>
            <a:ext cx="5181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Find the area of a cone with a radius r=3 m and height h=4 m. 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457200" y="3733800"/>
            <a:ext cx="3048000" cy="3040063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>
                <a:latin typeface="Comic Sans MS" pitchFamily="66" charset="0"/>
              </a:rPr>
              <a:t>Use the</a:t>
            </a:r>
            <a:r>
              <a:rPr lang="en-US" sz="22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200" b="1" dirty="0">
                <a:solidFill>
                  <a:srgbClr val="FF0000"/>
                </a:solidFill>
                <a:latin typeface="Comic Sans MS" pitchFamily="66" charset="0"/>
              </a:rPr>
              <a:t>Pythagorean  Theorem </a:t>
            </a:r>
            <a:r>
              <a:rPr lang="en-US" sz="2200" dirty="0">
                <a:latin typeface="Comic Sans MS" pitchFamily="66" charset="0"/>
              </a:rPr>
              <a:t>to find </a:t>
            </a:r>
            <a:r>
              <a:rPr lang="en-US" sz="2200" i="1" dirty="0">
                <a:latin typeface="Comic Sans MS" pitchFamily="66" charset="0"/>
              </a:rPr>
              <a:t>l</a:t>
            </a:r>
            <a:r>
              <a:rPr lang="en-US" sz="2400" i="1" dirty="0">
                <a:latin typeface="Comic Sans MS" pitchFamily="66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 i="1" dirty="0">
                <a:solidFill>
                  <a:srgbClr val="FFFF00"/>
                </a:solidFill>
                <a:latin typeface="Comic Sans MS" pitchFamily="66" charset="0"/>
              </a:rPr>
              <a:t>l </a:t>
            </a:r>
            <a:r>
              <a:rPr lang="en-US" sz="2400" baseline="30000" dirty="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= r</a:t>
            </a:r>
            <a:r>
              <a:rPr lang="en-US" sz="2400" baseline="30000" dirty="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+ h</a:t>
            </a:r>
            <a:r>
              <a:rPr lang="en-US" sz="2400" baseline="30000" dirty="0">
                <a:solidFill>
                  <a:srgbClr val="FFFF00"/>
                </a:solidFill>
                <a:latin typeface="Comic Sans MS" pitchFamily="66" charset="0"/>
              </a:rPr>
              <a:t>2    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sz="2400" i="1" dirty="0">
                <a:latin typeface="Arial" pitchFamily="34" charset="0"/>
              </a:rPr>
              <a:t>l </a:t>
            </a:r>
            <a:r>
              <a:rPr lang="en-US" sz="2400" i="1" baseline="30000" dirty="0">
                <a:latin typeface="Arial" pitchFamily="34" charset="0"/>
              </a:rPr>
              <a:t>2</a:t>
            </a:r>
            <a:r>
              <a:rPr lang="en-US" sz="2400" i="1" dirty="0">
                <a:latin typeface="Arial" pitchFamily="34" charset="0"/>
              </a:rPr>
              <a:t>= (3)</a:t>
            </a:r>
            <a:r>
              <a:rPr lang="en-US" sz="2400" i="1" baseline="30000" dirty="0">
                <a:latin typeface="Arial" pitchFamily="34" charset="0"/>
              </a:rPr>
              <a:t>2</a:t>
            </a:r>
            <a:r>
              <a:rPr lang="en-US" sz="2400" i="1" dirty="0">
                <a:latin typeface="Arial" pitchFamily="34" charset="0"/>
              </a:rPr>
              <a:t> + (4)</a:t>
            </a:r>
            <a:r>
              <a:rPr lang="en-US" sz="2400" i="1" baseline="30000" dirty="0">
                <a:latin typeface="Arial" pitchFamily="34" charset="0"/>
              </a:rPr>
              <a:t>2</a:t>
            </a:r>
            <a:r>
              <a:rPr lang="en-US" sz="2400" i="1" dirty="0">
                <a:latin typeface="Arial" pitchFamily="34" charset="0"/>
              </a:rPr>
              <a:t>                              </a:t>
            </a:r>
          </a:p>
          <a:p>
            <a:pPr>
              <a:spcBef>
                <a:spcPct val="50000"/>
              </a:spcBef>
            </a:pPr>
            <a:r>
              <a:rPr lang="en-US" sz="2400" i="1" dirty="0">
                <a:latin typeface="Arial" pitchFamily="34" charset="0"/>
              </a:rPr>
              <a:t>l </a:t>
            </a:r>
            <a:r>
              <a:rPr lang="en-US" sz="2400" i="1" baseline="30000" dirty="0">
                <a:latin typeface="Arial" pitchFamily="34" charset="0"/>
              </a:rPr>
              <a:t>2</a:t>
            </a:r>
            <a:r>
              <a:rPr lang="en-US" sz="2400" i="1" dirty="0">
                <a:latin typeface="Arial" pitchFamily="34" charset="0"/>
              </a:rPr>
              <a:t>= 25 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sz="2400" i="1" dirty="0">
                <a:latin typeface="Arial" pitchFamily="34" charset="0"/>
              </a:rPr>
              <a:t>l = 5</a:t>
            </a:r>
            <a:endParaRPr lang="en-US" sz="2400" i="1" baseline="30000" dirty="0">
              <a:latin typeface="Arial" pitchFamily="34" charset="0"/>
            </a:endParaRPr>
          </a:p>
        </p:txBody>
      </p:sp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1905000" y="0"/>
          <a:ext cx="5543550" cy="1219200"/>
        </p:xfrm>
        <a:graphic>
          <a:graphicData uri="http://schemas.openxmlformats.org/presentationml/2006/ole">
            <p:oleObj spid="_x0000_s2050" name="Bitmap Image" r:id="rId5" imgW="5544324" imgH="1552792" progId="PBrush">
              <p:embed/>
            </p:oleObj>
          </a:graphicData>
        </a:graphic>
      </p:graphicFrame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3733800" y="304800"/>
            <a:ext cx="25146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dirty="0">
                <a:solidFill>
                  <a:srgbClr val="0000FF"/>
                </a:solidFill>
                <a:latin typeface="Comic Sans MS" pitchFamily="66" charset="0"/>
              </a:rPr>
              <a:t>Surface Area of a Cone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5410200" y="3733800"/>
            <a:ext cx="3581400" cy="24701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FF0000"/>
                </a:solidFill>
                <a:latin typeface="Comic Sans MS" pitchFamily="66" charset="0"/>
              </a:rPr>
              <a:t>Surface Area of a Cone  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= </a:t>
            </a:r>
            <a:r>
              <a:rPr lang="en-US" sz="2400" b="1" dirty="0">
                <a:solidFill>
                  <a:srgbClr val="FFFF00"/>
                </a:solidFill>
                <a:latin typeface="Symbol" pitchFamily="18" charset="2"/>
              </a:rPr>
              <a:t>p</a:t>
            </a:r>
            <a:r>
              <a:rPr lang="en-US" sz="2400" i="1" dirty="0">
                <a:solidFill>
                  <a:srgbClr val="FFFF00"/>
                </a:solidFill>
                <a:latin typeface="Arial" pitchFamily="34" charset="0"/>
              </a:rPr>
              <a:t>r</a:t>
            </a:r>
            <a:r>
              <a:rPr lang="en-US" sz="2400" baseline="30000" dirty="0">
                <a:solidFill>
                  <a:srgbClr val="FFFF00"/>
                </a:solidFill>
                <a:latin typeface="Arial" pitchFamily="34" charset="0"/>
              </a:rPr>
              <a:t>2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+ </a:t>
            </a:r>
            <a:r>
              <a:rPr lang="en-US" sz="2400" b="1" dirty="0" err="1">
                <a:solidFill>
                  <a:srgbClr val="FFFF00"/>
                </a:solidFill>
                <a:latin typeface="Symbol" pitchFamily="18" charset="2"/>
              </a:rPr>
              <a:t>p</a:t>
            </a:r>
            <a:r>
              <a:rPr lang="en-US" sz="2400" i="1" dirty="0" err="1">
                <a:solidFill>
                  <a:srgbClr val="FFFF00"/>
                </a:solidFill>
                <a:latin typeface="Arial" pitchFamily="34" charset="0"/>
              </a:rPr>
              <a:t>rl</a:t>
            </a:r>
            <a:endParaRPr lang="en-US" sz="2400" i="1" dirty="0">
              <a:solidFill>
                <a:srgbClr val="FFFF00"/>
              </a:solidFill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i="1" dirty="0">
                <a:latin typeface="Arial" pitchFamily="34" charset="0"/>
              </a:rPr>
              <a:t>= 3.14(3)</a:t>
            </a:r>
            <a:r>
              <a:rPr lang="en-US" sz="2400" i="1" baseline="30000" dirty="0">
                <a:latin typeface="Arial" pitchFamily="34" charset="0"/>
              </a:rPr>
              <a:t>2 </a:t>
            </a:r>
            <a:r>
              <a:rPr lang="en-US" sz="2400" i="1" dirty="0">
                <a:latin typeface="Arial" pitchFamily="34" charset="0"/>
              </a:rPr>
              <a:t>+ 3.14(3)(5)</a:t>
            </a:r>
          </a:p>
          <a:p>
            <a:pPr>
              <a:spcBef>
                <a:spcPct val="50000"/>
              </a:spcBef>
            </a:pPr>
            <a:r>
              <a:rPr lang="en-US" sz="2400" i="1" dirty="0">
                <a:latin typeface="Arial" pitchFamily="34" charset="0"/>
              </a:rPr>
              <a:t>= 75.36 m</a:t>
            </a:r>
            <a:r>
              <a:rPr lang="en-US" sz="2400" i="1" baseline="30000" dirty="0">
                <a:latin typeface="Arial" pitchFamily="34" charset="0"/>
              </a:rPr>
              <a:t>2</a:t>
            </a:r>
            <a:r>
              <a:rPr lang="en-US" sz="2200" i="1" baseline="30000" dirty="0">
                <a:latin typeface="Arial" pitchFamily="34" charset="0"/>
              </a:rPr>
              <a:t> </a:t>
            </a:r>
            <a:r>
              <a:rPr lang="en-US" sz="2200" i="1" dirty="0">
                <a:latin typeface="Arial" pitchFamily="34" charset="0"/>
              </a:rPr>
              <a:t>                                      </a:t>
            </a:r>
          </a:p>
          <a:p>
            <a:pPr>
              <a:spcBef>
                <a:spcPct val="50000"/>
              </a:spcBef>
            </a:pPr>
            <a:endParaRPr lang="en-US" sz="2200" i="1" baseline="30000" dirty="0">
              <a:latin typeface="Arial" pitchFamily="34" charset="0"/>
            </a:endParaRPr>
          </a:p>
        </p:txBody>
      </p:sp>
      <p:graphicFrame>
        <p:nvGraphicFramePr>
          <p:cNvPr id="75787" name="Object 11"/>
          <p:cNvGraphicFramePr>
            <a:graphicFrameLocks noChangeAspect="1"/>
          </p:cNvGraphicFramePr>
          <p:nvPr/>
        </p:nvGraphicFramePr>
        <p:xfrm>
          <a:off x="304800" y="1524000"/>
          <a:ext cx="1771650" cy="1943100"/>
        </p:xfrm>
        <a:graphic>
          <a:graphicData uri="http://schemas.openxmlformats.org/presentationml/2006/ole">
            <p:oleObj spid="_x0000_s2051" name="Bitmap Image" r:id="rId6" imgW="1771429" imgH="1943371" progId="PBrush">
              <p:embed/>
            </p:oleObj>
          </a:graphicData>
        </a:graphic>
      </p:graphicFrame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2057400" y="2590800"/>
            <a:ext cx="6858000" cy="396875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9900"/>
                </a:solidFill>
                <a:latin typeface="Comic Sans MS" pitchFamily="66" charset="0"/>
              </a:rPr>
              <a:t>r = the radius       h = the height       </a:t>
            </a:r>
            <a:r>
              <a:rPr lang="en-US" sz="2000" i="1">
                <a:solidFill>
                  <a:srgbClr val="009900"/>
                </a:solidFill>
                <a:latin typeface="Comic Sans MS" pitchFamily="66" charset="0"/>
              </a:rPr>
              <a:t>l</a:t>
            </a:r>
            <a:r>
              <a:rPr lang="en-US" sz="2000">
                <a:solidFill>
                  <a:srgbClr val="009900"/>
                </a:solidFill>
                <a:latin typeface="Comic Sans MS" pitchFamily="66" charset="0"/>
              </a:rPr>
              <a:t>  = the slant height</a:t>
            </a:r>
            <a:endParaRPr lang="en-US" sz="2000" i="1">
              <a:solidFill>
                <a:srgbClr val="009900"/>
              </a:solidFill>
              <a:latin typeface="Comic Sans MS" pitchFamily="66" charset="0"/>
            </a:endParaRPr>
          </a:p>
        </p:txBody>
      </p:sp>
      <p:pic>
        <p:nvPicPr>
          <p:cNvPr id="75791" name="Picture 15" descr="mickey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86200" y="3886200"/>
            <a:ext cx="1360488" cy="1554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 animBg="1" autoUpdateAnimBg="0"/>
      <p:bldP spid="75785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tx1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A0ED8"/>
                </a:solidFill>
                <a:latin typeface="Comic Sans MS" pitchFamily="66" charset="0"/>
              </a:rPr>
              <a:t>Ex 2. A conical tent is 12 m and high and the radius of its base is 5 m.</a:t>
            </a:r>
            <a:endParaRPr lang="en-IN" dirty="0">
              <a:solidFill>
                <a:srgbClr val="FA0ED8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Sol: 1) The slant height,  for conical tent </a:t>
            </a:r>
          </a:p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radius r =5 cm and height h= 12 m</a:t>
            </a:r>
          </a:p>
          <a:p>
            <a:pPr marL="514350" indent="-514350">
              <a:buAutoNum type="arabicParenR"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 r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514350" indent="-514350">
              <a:buNone/>
            </a:pP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= 5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+ 12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=25 +144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=169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l = √ 169 =13 m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Thus ,the slant height of the conical tent is 13 m.</a:t>
            </a:r>
          </a:p>
          <a:p>
            <a:pPr marL="514350" indent="-51435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chemeClr val="tx1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686800" cy="5821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FA0ED8"/>
                </a:solidFill>
                <a:latin typeface="Arial" pitchFamily="34" charset="0"/>
                <a:cs typeface="Arial" pitchFamily="34" charset="0"/>
              </a:rPr>
              <a:t>2)The cost of the canvas required  to make ,If the cost of canvas is Rs100</a:t>
            </a:r>
            <a:r>
              <a:rPr lang="en-US" b="1" baseline="30000" dirty="0" smtClean="0">
                <a:solidFill>
                  <a:srgbClr val="FA0ED8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solidFill>
                <a:srgbClr val="FA0ED8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Lateral surface area of a conical tent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=∏ r l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=3.14</a:t>
            </a:r>
            <a:r>
              <a:rPr lang="en-IN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x 5 x 13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=204.1 m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None/>
            </a:pPr>
            <a:endParaRPr lang="en-US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Thus 204.1 m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cloth is required to make the tent.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Cost of 1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canvas =100 Rs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Therefore,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Cost of 204.1 m</a:t>
            </a:r>
            <a:r>
              <a:rPr lang="en-US" b="1" baseline="30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canvas  = Rs(100x204.1)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                         =</a:t>
            </a:r>
            <a:r>
              <a:rPr lang="en-US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Rs </a:t>
            </a:r>
            <a:r>
              <a:rPr lang="en-US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20,410</a:t>
            </a:r>
            <a:endParaRPr lang="en-US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A0ED8">
                <a:alpha val="68000"/>
              </a:srgb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9038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Ex3.  A joker’s cap  is in the form of a </a:t>
            </a:r>
            <a:r>
              <a:rPr lang="en-US" sz="2700" b="1" dirty="0" smtClean="0">
                <a:solidFill>
                  <a:srgbClr val="FF0000"/>
                </a:solidFill>
                <a:latin typeface="Bradley Hand ITC" pitchFamily="66" charset="0"/>
                <a:cs typeface="Arial" pitchFamily="34" charset="0"/>
              </a:rPr>
              <a:t>right</a:t>
            </a:r>
            <a:r>
              <a:rPr lang="en-US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circular cone of base radius 7 cm and height 24 cm. Find the area of the sheet of paper required to make 15 such caps </a:t>
            </a:r>
            <a:endParaRPr lang="en-IN" sz="27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Sol:  For the conical,  r=7 cm and h =24 cm</a:t>
            </a:r>
          </a:p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=  r</a:t>
            </a: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+ h</a:t>
            </a: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 </a:t>
            </a:r>
          </a:p>
          <a:p>
            <a:pPr>
              <a:buNone/>
            </a:pP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=   7</a:t>
            </a: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+ 24</a:t>
            </a: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>
              <a:buNone/>
            </a:pP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= 49 +576</a:t>
            </a:r>
          </a:p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=625               </a:t>
            </a:r>
          </a:p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Therefore, l =  25.</a:t>
            </a:r>
          </a:p>
          <a:p>
            <a:pPr>
              <a:buNone/>
            </a:pPr>
            <a:endParaRPr lang="en-US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Now,  Curved surface area of a cone  =  ∏ r l</a:t>
            </a:r>
          </a:p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= </a:t>
            </a:r>
            <a:r>
              <a:rPr lang="en-US" b="1" u="sng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22 </a:t>
            </a: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x 7 x 25</a:t>
            </a:r>
            <a:endParaRPr lang="en-US" b="1" u="sng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						            7</a:t>
            </a:r>
          </a:p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				   	                    = 550 cm</a:t>
            </a: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>
              <a:buNone/>
            </a:pP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Thus 550 cm</a:t>
            </a: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paper is required to make one cap.</a:t>
            </a:r>
          </a:p>
          <a:p>
            <a:pPr>
              <a:buNone/>
            </a:pPr>
            <a:endParaRPr lang="en-US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Then, the area of paper sheet required to make 15cm</a:t>
            </a:r>
          </a:p>
          <a:p>
            <a:pPr>
              <a:buNone/>
            </a:pP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   =15 x550=8250 cm</a:t>
            </a:r>
            <a:r>
              <a:rPr lang="en-US" b="1" baseline="30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Comic Sans MS" pitchFamily="66" charset="0"/>
              </a:rPr>
              <a:t>Ex5. How many conical tents, each of height 4 m and radius  of base 3m, can  be prepared from cloth 280.60 m</a:t>
            </a:r>
            <a:r>
              <a:rPr lang="en-US" sz="3200" b="1" baseline="30000" dirty="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sz="3200" b="1" dirty="0" smtClean="0">
                <a:solidFill>
                  <a:srgbClr val="0000FF"/>
                </a:solidFill>
                <a:latin typeface="Comic Sans MS" pitchFamily="66" charset="0"/>
              </a:rPr>
              <a:t> .</a:t>
            </a:r>
            <a:endParaRPr lang="en-IN" sz="32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</a:rPr>
              <a:t>Sol:   For a conical tent. radius r= 3 m and height h= 4m 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</a:rPr>
              <a:t> l</a:t>
            </a:r>
            <a:r>
              <a:rPr lang="en-US" sz="4400" b="1" baseline="30000" dirty="0" smtClean="0">
                <a:solidFill>
                  <a:srgbClr val="000066"/>
                </a:solidFill>
              </a:rPr>
              <a:t>2</a:t>
            </a:r>
            <a:r>
              <a:rPr lang="en-US" sz="4400" b="1" dirty="0" smtClean="0">
                <a:solidFill>
                  <a:srgbClr val="000066"/>
                </a:solidFill>
              </a:rPr>
              <a:t> = r</a:t>
            </a:r>
            <a:r>
              <a:rPr lang="en-US" sz="4400" b="1" baseline="30000" dirty="0" smtClean="0">
                <a:solidFill>
                  <a:srgbClr val="000066"/>
                </a:solidFill>
              </a:rPr>
              <a:t>2</a:t>
            </a:r>
            <a:r>
              <a:rPr lang="en-US" sz="4400" b="1" dirty="0" smtClean="0">
                <a:solidFill>
                  <a:srgbClr val="000066"/>
                </a:solidFill>
              </a:rPr>
              <a:t> + h</a:t>
            </a:r>
            <a:r>
              <a:rPr lang="en-US" sz="4400" b="1" baseline="30000" dirty="0" smtClean="0">
                <a:solidFill>
                  <a:srgbClr val="000066"/>
                </a:solidFill>
              </a:rPr>
              <a:t>2</a:t>
            </a:r>
            <a:r>
              <a:rPr lang="en-US" sz="4400" b="1" dirty="0" smtClean="0">
                <a:solidFill>
                  <a:srgbClr val="000066"/>
                </a:solidFill>
              </a:rPr>
              <a:t> 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</a:rPr>
              <a:t>    = 3</a:t>
            </a:r>
            <a:r>
              <a:rPr lang="en-US" sz="4400" b="1" baseline="30000" dirty="0" smtClean="0">
                <a:solidFill>
                  <a:srgbClr val="000066"/>
                </a:solidFill>
              </a:rPr>
              <a:t>2</a:t>
            </a:r>
            <a:r>
              <a:rPr lang="en-US" sz="4400" b="1" dirty="0" smtClean="0">
                <a:solidFill>
                  <a:srgbClr val="000066"/>
                </a:solidFill>
              </a:rPr>
              <a:t> + 4</a:t>
            </a:r>
            <a:r>
              <a:rPr lang="en-US" sz="4400" b="1" baseline="30000" dirty="0" smtClean="0">
                <a:solidFill>
                  <a:srgbClr val="000066"/>
                </a:solidFill>
              </a:rPr>
              <a:t>2</a:t>
            </a:r>
            <a:r>
              <a:rPr lang="en-US" sz="4400" b="1" dirty="0" smtClean="0">
                <a:solidFill>
                  <a:srgbClr val="000066"/>
                </a:solidFill>
              </a:rPr>
              <a:t> 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</a:rPr>
              <a:t>    = 9 + 16  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</a:rPr>
              <a:t>    = 25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 l = 5m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Curved surface area of a conical tent = ∏ r l = 3.14 x 3 x 5 						= 47.1 m</a:t>
            </a:r>
            <a:r>
              <a:rPr lang="en-US" sz="4400" b="1" baseline="30000" dirty="0" smtClean="0">
                <a:solidFill>
                  <a:srgbClr val="000066"/>
                </a:solidFill>
                <a:sym typeface="Wingdings" pitchFamily="2" charset="2"/>
              </a:rPr>
              <a:t>2</a:t>
            </a:r>
          </a:p>
          <a:p>
            <a:pPr>
              <a:buNone/>
            </a:pPr>
            <a:r>
              <a:rPr lang="en-US" sz="4400" b="1" baseline="30000" dirty="0" smtClean="0">
                <a:solidFill>
                  <a:srgbClr val="000066"/>
                </a:solidFill>
                <a:sym typeface="Wingdings" pitchFamily="2" charset="2"/>
              </a:rPr>
              <a:t> </a:t>
            </a: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 Number of tents prepared from 47.1 m</a:t>
            </a:r>
            <a:r>
              <a:rPr lang="en-US" sz="4400" b="1" baseline="30000" dirty="0" smtClean="0">
                <a:solidFill>
                  <a:srgbClr val="000066"/>
                </a:solidFill>
                <a:sym typeface="Wingdings" pitchFamily="2" charset="2"/>
              </a:rPr>
              <a:t>2</a:t>
            </a: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 cloth=1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  Number of tents prepared from 282.60 m</a:t>
            </a:r>
            <a:r>
              <a:rPr lang="en-US" sz="4400" b="1" baseline="30000" dirty="0" smtClean="0">
                <a:solidFill>
                  <a:srgbClr val="000066"/>
                </a:solidFill>
                <a:sym typeface="Wingdings" pitchFamily="2" charset="2"/>
              </a:rPr>
              <a:t>2</a:t>
            </a: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 cloth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   = </a:t>
            </a:r>
            <a:r>
              <a:rPr lang="en-US" sz="4400" b="1" u="sng" dirty="0" smtClean="0">
                <a:solidFill>
                  <a:srgbClr val="000066"/>
                </a:solidFill>
                <a:sym typeface="Wingdings" pitchFamily="2" charset="2"/>
              </a:rPr>
              <a:t>282.60  </a:t>
            </a:r>
            <a:endParaRPr lang="en-US" sz="4400" b="1" dirty="0" smtClean="0">
              <a:solidFill>
                <a:srgbClr val="000066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        47.1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    = 6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0066"/>
                </a:solidFill>
                <a:sym typeface="Wingdings" pitchFamily="2" charset="2"/>
              </a:rPr>
              <a:t>Thus,6 tents of given cloth can be prepared.  </a:t>
            </a:r>
            <a:r>
              <a:rPr lang="en-US" sz="4400" b="1" dirty="0" smtClean="0">
                <a:solidFill>
                  <a:srgbClr val="000066"/>
                </a:solidFill>
              </a:rPr>
              <a:t> </a:t>
            </a:r>
            <a:endParaRPr lang="en-IN" sz="4400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80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800" decel="100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800" decel="100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time for H.W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Exersice</a:t>
            </a:r>
            <a:r>
              <a:rPr lang="en-US" dirty="0" smtClean="0"/>
              <a:t> 15.3</a:t>
            </a:r>
          </a:p>
          <a:p>
            <a:r>
              <a:rPr lang="en-US" dirty="0" err="1" smtClean="0"/>
              <a:t>Ques</a:t>
            </a:r>
            <a:r>
              <a:rPr lang="en-US" dirty="0" smtClean="0"/>
              <a:t>  1,4</a:t>
            </a:r>
          </a:p>
          <a:p>
            <a:r>
              <a:rPr lang="en-US" dirty="0" smtClean="0"/>
              <a:t>All illustration examples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Organizational Behavior / Perception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3997C-444D-44B0-A973-3665A933007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74756" name="Picture 2" descr="C:\Users\Administrator\Desktop\thanx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9458" name="Picture 2" descr="D:\surface area and volume\surface area of cylinder and cone\slide-1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0"/>
            <a:ext cx="8305800" cy="63198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1506" name="Picture 2" descr="D:\surface area and volume\surface area of cylinder and cone\slide-15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1"/>
            <a:ext cx="8686800" cy="53292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2530" name="Picture 2" descr="D:\surface area and volume\surface area of cylinder and cone\ind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"/>
            <a:ext cx="8001000" cy="5791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3554" name="Picture 2" descr="D:\surface area and volume\surface area of cylinder and cone\vfvvfd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"/>
            <a:ext cx="8534400" cy="601979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4578" name="Picture 2" descr="D:\surface area and volume\surface area of cylinder and cone\wdw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274638"/>
            <a:ext cx="4114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Actually what is cone 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1600200"/>
            <a:ext cx="4343400" cy="4525963"/>
          </a:xfrm>
        </p:spPr>
        <p:txBody>
          <a:bodyPr/>
          <a:lstStyle/>
          <a:p>
            <a:r>
              <a:rPr lang="en-US" dirty="0" smtClean="0"/>
              <a:t>A cone is generated by the rotation of a right angled triangle about one of its sides forming the right angle. </a:t>
            </a:r>
          </a:p>
          <a:p>
            <a:r>
              <a:rPr lang="en-US" dirty="0" smtClean="0"/>
              <a:t>This cone is called a right circular base and a curved surface.</a:t>
            </a:r>
            <a:endParaRPr lang="en-IN" dirty="0"/>
          </a:p>
        </p:txBody>
      </p:sp>
      <p:pic>
        <p:nvPicPr>
          <p:cNvPr id="20482" name="Picture 2" descr="D:\surface area and volume\surface area of cylinder and cone\d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3200400" cy="58674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Formulae: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For a cone, radius is represented by r, the height (vertical height) is denoted by h and the slant height is denoted by l.</a:t>
            </a:r>
          </a:p>
          <a:p>
            <a:r>
              <a:rPr lang="en-US" sz="3200" i="1" dirty="0" smtClean="0">
                <a:solidFill>
                  <a:srgbClr val="FFFF00"/>
                </a:solidFill>
                <a:latin typeface="Comic Sans MS" pitchFamily="66" charset="0"/>
              </a:rPr>
              <a:t>l </a:t>
            </a:r>
            <a:r>
              <a:rPr lang="en-US" sz="3200" baseline="30000" dirty="0" smtClean="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en-US" sz="3200" dirty="0" smtClean="0">
                <a:solidFill>
                  <a:srgbClr val="FFFF00"/>
                </a:solidFill>
                <a:latin typeface="Comic Sans MS" pitchFamily="66" charset="0"/>
              </a:rPr>
              <a:t> = r</a:t>
            </a:r>
            <a:r>
              <a:rPr lang="en-US" sz="3200" baseline="30000" dirty="0" smtClean="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en-US" sz="3200" dirty="0" smtClean="0">
                <a:solidFill>
                  <a:srgbClr val="FFFF00"/>
                </a:solidFill>
                <a:latin typeface="Comic Sans MS" pitchFamily="66" charset="0"/>
              </a:rPr>
              <a:t> + h</a:t>
            </a:r>
            <a:r>
              <a:rPr lang="en-US" sz="3200" baseline="30000" dirty="0" smtClean="0">
                <a:solidFill>
                  <a:srgbClr val="FFFF00"/>
                </a:solidFill>
                <a:latin typeface="Comic Sans MS" pitchFamily="66" charset="0"/>
              </a:rPr>
              <a:t>2                                             </a:t>
            </a:r>
          </a:p>
          <a:p>
            <a:r>
              <a:rPr lang="en-US" dirty="0" smtClean="0"/>
              <a:t>Curved (lateral ) surface area of  cone  =</a:t>
            </a:r>
            <a:r>
              <a:rPr lang="en-US" sz="32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Symbol" pitchFamily="18" charset="2"/>
              </a:rPr>
              <a:t>p</a:t>
            </a:r>
            <a:r>
              <a:rPr lang="en-US" sz="3200" i="1" dirty="0" err="1" smtClean="0">
                <a:solidFill>
                  <a:srgbClr val="FFFF00"/>
                </a:solidFill>
                <a:latin typeface="Arial" pitchFamily="34" charset="0"/>
              </a:rPr>
              <a:t>rl</a:t>
            </a:r>
            <a:r>
              <a:rPr lang="en-US" dirty="0" smtClean="0"/>
              <a:t> </a:t>
            </a:r>
          </a:p>
          <a:p>
            <a:r>
              <a:rPr lang="en-US" dirty="0" smtClean="0"/>
              <a:t>Total surface area of a cone = </a:t>
            </a:r>
            <a:r>
              <a:rPr lang="en-US" sz="3200" b="1" dirty="0" smtClean="0">
                <a:solidFill>
                  <a:srgbClr val="FFFF00"/>
                </a:solidFill>
                <a:latin typeface="Symbol" pitchFamily="18" charset="2"/>
              </a:rPr>
              <a:t>p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</a:rPr>
              <a:t>r</a:t>
            </a:r>
            <a:r>
              <a:rPr lang="en-US" sz="3200" baseline="30000" dirty="0" smtClean="0">
                <a:solidFill>
                  <a:srgbClr val="FFFF00"/>
                </a:solidFill>
                <a:latin typeface="Arial" pitchFamily="34" charset="0"/>
              </a:rPr>
              <a:t>2</a:t>
            </a:r>
            <a:r>
              <a:rPr lang="en-US" sz="3200" dirty="0" smtClean="0">
                <a:solidFill>
                  <a:srgbClr val="FFFF00"/>
                </a:solidFill>
                <a:latin typeface="Comic Sans MS" pitchFamily="66" charset="0"/>
              </a:rPr>
              <a:t> + </a:t>
            </a:r>
            <a:r>
              <a:rPr lang="en-US" sz="3200" b="1" dirty="0" err="1" smtClean="0">
                <a:solidFill>
                  <a:srgbClr val="FFFF00"/>
                </a:solidFill>
                <a:latin typeface="Symbol" pitchFamily="18" charset="2"/>
              </a:rPr>
              <a:t>p</a:t>
            </a:r>
            <a:r>
              <a:rPr lang="en-US" sz="3200" i="1" dirty="0" err="1" smtClean="0">
                <a:solidFill>
                  <a:srgbClr val="FFFF00"/>
                </a:solidFill>
                <a:latin typeface="Arial" pitchFamily="34" charset="0"/>
              </a:rPr>
              <a:t>rl</a:t>
            </a:r>
            <a:endParaRPr lang="en-US" sz="3200" i="1" dirty="0" smtClean="0">
              <a:solidFill>
                <a:srgbClr val="FFFF00"/>
              </a:solidFill>
              <a:latin typeface="Arial" pitchFamily="34" charset="0"/>
            </a:endParaRPr>
          </a:p>
          <a:p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</a:rPr>
              <a:t>Or </a:t>
            </a:r>
            <a:r>
              <a:rPr lang="en-US" sz="3200" b="1" dirty="0" smtClean="0">
                <a:solidFill>
                  <a:srgbClr val="FFFF00"/>
                </a:solidFill>
                <a:latin typeface="Symbol" pitchFamily="18" charset="2"/>
              </a:rPr>
              <a:t>p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</a:rPr>
              <a:t>r(l + r)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122" name="AutoShape 2" descr="https://encrypted-tbn3.gstatic.com/images?q=tbn:ANd9GcSbfGvy2xnO4hx1z2kujqeFYYVxuUpxivnwmES8-s1dZPhZds3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5123" name="Picture 3" descr="D:\surface area and volume\surface area of cylinder and cone\dsadw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327</TotalTime>
  <Words>533</Words>
  <Application>Microsoft Office PowerPoint</Application>
  <PresentationFormat>On-screen Show (4:3)</PresentationFormat>
  <Paragraphs>81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Technic</vt:lpstr>
      <vt:lpstr>Bitmap Image</vt:lpstr>
      <vt:lpstr>LESSON 4  SURFACE AREA OF CONE</vt:lpstr>
      <vt:lpstr>Slide 2</vt:lpstr>
      <vt:lpstr>Slide 3</vt:lpstr>
      <vt:lpstr>Slide 4</vt:lpstr>
      <vt:lpstr>Slide 5</vt:lpstr>
      <vt:lpstr>Slide 6</vt:lpstr>
      <vt:lpstr>Actually what is cone ?</vt:lpstr>
      <vt:lpstr>Formulae:</vt:lpstr>
      <vt:lpstr>Slide 9</vt:lpstr>
      <vt:lpstr>Slide 10</vt:lpstr>
      <vt:lpstr>Ex 2. A conical tent is 12 m and high and the radius of its base is 5 m.</vt:lpstr>
      <vt:lpstr>Slide 12</vt:lpstr>
      <vt:lpstr> Ex3.  A joker’s cap  is in the form of a right circular cone of base radius 7 cm and height 24 cm. Find the area of the sheet of paper required to make 15 such caps </vt:lpstr>
      <vt:lpstr>Ex5. How many conical tents, each of height 4 m and radius  of base 3m, can  be prepared from cloth 280.60 m2 .</vt:lpstr>
      <vt:lpstr>It’s time for H.W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VIKAS</dc:creator>
  <cp:lastModifiedBy>Educomp</cp:lastModifiedBy>
  <cp:revision>40</cp:revision>
  <dcterms:created xsi:type="dcterms:W3CDTF">2006-08-16T00:00:00Z</dcterms:created>
  <dcterms:modified xsi:type="dcterms:W3CDTF">2013-12-09T17:43:06Z</dcterms:modified>
</cp:coreProperties>
</file>